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735B61-A44A-41DF-8A4D-3D2D73F806F3}">
  <a:tblStyle styleId="{82735B61-A44A-41DF-8A4D-3D2D73F806F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215201-E861-4E84-BB60-199FE9509C6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4567916d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4567916d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567916d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567916d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567916d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567916d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4567916d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4567916d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2c92b6e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2c92b6e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4567916d5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4567916d5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505fef9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505fef9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2c92b6e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2c92b6e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4567916d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4567916d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c92b6e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c92b6e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4567916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4567916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2c92b6e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2c92b6e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2c92b6e5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2c92b6e5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2c92b6e5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2c92b6e5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2c92b6e5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2c92b6e5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2c92b6e5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2c92b6e5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2c92b6e5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2c92b6e5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2c92b6e5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2c92b6e5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2c92b6e5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2c92b6e5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2c92b6e5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2c92b6e5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2c92b6e5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2c92b6e5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4619b5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4619b5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505fef9b0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505fef9b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505fef9b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505fef9b0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505fef9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505fef9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2c92b6e5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2c92b6e5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2c92b6e5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2c92b6e5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2c92b6e5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2c92b6e5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2c92b6e5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2c92b6e5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2c92b6e5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2c92b6e5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2c92b6e5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2c92b6e5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2c92b6e5f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2c92b6e5f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f80425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f80425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505fef9b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505fef9b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505fef9b0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505fef9b0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2c92b6e5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2c92b6e5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4567916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4567916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4567916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4567916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4567916d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4567916d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567916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567916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4567916d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4567916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keras.io/examples/vision/grad_ca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7.jpg"/><Relationship Id="rId6"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30.jpg"/><Relationship Id="rId5" Type="http://schemas.openxmlformats.org/officeDocument/2006/relationships/image" Target="../media/image35.jpg"/><Relationship Id="rId6"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40.jpg"/><Relationship Id="rId5" Type="http://schemas.openxmlformats.org/officeDocument/2006/relationships/image" Target="../media/image42.jpg"/><Relationship Id="rId6"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37.jpg"/><Relationship Id="rId5" Type="http://schemas.openxmlformats.org/officeDocument/2006/relationships/image" Target="../media/image44.jpg"/><Relationship Id="rId6"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jpg"/><Relationship Id="rId4" Type="http://schemas.openxmlformats.org/officeDocument/2006/relationships/image" Target="../media/image48.jpg"/><Relationship Id="rId5" Type="http://schemas.openxmlformats.org/officeDocument/2006/relationships/image" Target="../media/image50.jpg"/><Relationship Id="rId6" Type="http://schemas.openxmlformats.org/officeDocument/2006/relationships/image" Target="../media/image5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jpg"/><Relationship Id="rId4" Type="http://schemas.openxmlformats.org/officeDocument/2006/relationships/image" Target="../media/image49.jpg"/><Relationship Id="rId5" Type="http://schemas.openxmlformats.org/officeDocument/2006/relationships/image" Target="../media/image48.jpg"/><Relationship Id="rId6" Type="http://schemas.openxmlformats.org/officeDocument/2006/relationships/image" Target="../media/image5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image" Target="../media/image53.jpg"/><Relationship Id="rId5" Type="http://schemas.openxmlformats.org/officeDocument/2006/relationships/image" Target="../media/image50.jpg"/><Relationship Id="rId6" Type="http://schemas.openxmlformats.org/officeDocument/2006/relationships/image" Target="../media/image49.jpg"/><Relationship Id="rId7" Type="http://schemas.openxmlformats.org/officeDocument/2006/relationships/image" Target="../media/image5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 Id="rId4" Type="http://schemas.openxmlformats.org/officeDocument/2006/relationships/image" Target="../media/image58.jpg"/><Relationship Id="rId5" Type="http://schemas.openxmlformats.org/officeDocument/2006/relationships/image" Target="../media/image24.jpg"/><Relationship Id="rId6"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 Id="rId4" Type="http://schemas.openxmlformats.org/officeDocument/2006/relationships/image" Target="../media/image35.jpg"/><Relationship Id="rId5" Type="http://schemas.openxmlformats.org/officeDocument/2006/relationships/image" Target="../media/image64.jpg"/><Relationship Id="rId6"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2.jpg"/><Relationship Id="rId4" Type="http://schemas.openxmlformats.org/officeDocument/2006/relationships/image" Target="../media/image65.jpg"/><Relationship Id="rId5" Type="http://schemas.openxmlformats.org/officeDocument/2006/relationships/image" Target="../media/image59.jpg"/><Relationship Id="rId6" Type="http://schemas.openxmlformats.org/officeDocument/2006/relationships/image" Target="../media/image6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38.png"/><Relationship Id="rId6"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jpg"/><Relationship Id="rId4" Type="http://schemas.openxmlformats.org/officeDocument/2006/relationships/image" Target="../media/image63.jpg"/><Relationship Id="rId5" Type="http://schemas.openxmlformats.org/officeDocument/2006/relationships/image" Target="../media/image66.jpg"/><Relationship Id="rId6"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jpg"/><Relationship Id="rId4" Type="http://schemas.openxmlformats.org/officeDocument/2006/relationships/image" Target="../media/image48.jpg"/><Relationship Id="rId5" Type="http://schemas.openxmlformats.org/officeDocument/2006/relationships/image" Target="../media/image54.jpg"/><Relationship Id="rId6" Type="http://schemas.openxmlformats.org/officeDocument/2006/relationships/image" Target="../media/image7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jpg"/><Relationship Id="rId4" Type="http://schemas.openxmlformats.org/officeDocument/2006/relationships/image" Target="../media/image53.jpg"/><Relationship Id="rId5" Type="http://schemas.openxmlformats.org/officeDocument/2006/relationships/image" Target="../media/image50.jpg"/><Relationship Id="rId6" Type="http://schemas.openxmlformats.org/officeDocument/2006/relationships/image" Target="../media/image56.jpg"/><Relationship Id="rId7" Type="http://schemas.openxmlformats.org/officeDocument/2006/relationships/image" Target="../media/image7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Conversion of fingerprints</a:t>
            </a:r>
            <a:r>
              <a:rPr lang="en"/>
              <a:t> using Inconsistent </a:t>
            </a:r>
            <a:r>
              <a:rPr lang="en"/>
              <a:t>Cycle GANs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We feed the model with two types of fingerprints, say </a:t>
            </a:r>
            <a:r>
              <a:rPr b="1" i="1" lang="en"/>
              <a:t>whorl </a:t>
            </a:r>
            <a:r>
              <a:rPr lang="en"/>
              <a:t>and </a:t>
            </a:r>
            <a:r>
              <a:rPr b="1" i="1" lang="en"/>
              <a:t>arch</a:t>
            </a:r>
            <a:r>
              <a:rPr lang="en"/>
              <a:t>. Aim is to convert whorl into arch. G is converting real whorl into fake arch, and D is differentiating between fake converted arch and real arch fingerprints.</a:t>
            </a:r>
            <a:endParaRPr/>
          </a:p>
          <a:p>
            <a:pPr indent="0" lvl="0" marL="0" rtl="0" algn="l">
              <a:spcBef>
                <a:spcPts val="1200"/>
              </a:spcBef>
              <a:spcAft>
                <a:spcPts val="1200"/>
              </a:spcAft>
              <a:buClr>
                <a:schemeClr val="dk1"/>
              </a:buClr>
              <a:buSzPts val="1100"/>
              <a:buFont typeface="Arial"/>
              <a:buNone/>
            </a:pPr>
            <a:r>
              <a:rPr lang="en"/>
              <a:t>This way we are able to convert real whorl fingerprint into a real looking fake arch fingerprint.</a:t>
            </a:r>
            <a:endParaRPr/>
          </a:p>
        </p:txBody>
      </p:sp>
      <p:pic>
        <p:nvPicPr>
          <p:cNvPr id="111" name="Google Shape;111;p22"/>
          <p:cNvPicPr preferRelativeResize="0"/>
          <p:nvPr/>
        </p:nvPicPr>
        <p:blipFill>
          <a:blip r:embed="rId3">
            <a:alphaModFix/>
          </a:blip>
          <a:stretch>
            <a:fillRect/>
          </a:stretch>
        </p:blipFill>
        <p:spPr>
          <a:xfrm>
            <a:off x="431675" y="2976801"/>
            <a:ext cx="993625" cy="1445250"/>
          </a:xfrm>
          <a:prstGeom prst="rect">
            <a:avLst/>
          </a:prstGeom>
          <a:noFill/>
          <a:ln>
            <a:noFill/>
          </a:ln>
        </p:spPr>
      </p:pic>
      <p:pic>
        <p:nvPicPr>
          <p:cNvPr id="112" name="Google Shape;112;p22"/>
          <p:cNvPicPr preferRelativeResize="0"/>
          <p:nvPr/>
        </p:nvPicPr>
        <p:blipFill>
          <a:blip r:embed="rId4">
            <a:alphaModFix/>
          </a:blip>
          <a:stretch>
            <a:fillRect/>
          </a:stretch>
        </p:blipFill>
        <p:spPr>
          <a:xfrm>
            <a:off x="2202900" y="2833925"/>
            <a:ext cx="1192775" cy="1734950"/>
          </a:xfrm>
          <a:prstGeom prst="rect">
            <a:avLst/>
          </a:prstGeom>
          <a:noFill/>
          <a:ln>
            <a:noFill/>
          </a:ln>
        </p:spPr>
      </p:pic>
      <p:pic>
        <p:nvPicPr>
          <p:cNvPr id="113" name="Google Shape;113;p22"/>
          <p:cNvPicPr preferRelativeResize="0"/>
          <p:nvPr/>
        </p:nvPicPr>
        <p:blipFill>
          <a:blip r:embed="rId5">
            <a:alphaModFix/>
          </a:blip>
          <a:stretch>
            <a:fillRect/>
          </a:stretch>
        </p:blipFill>
        <p:spPr>
          <a:xfrm>
            <a:off x="3865500" y="2833925"/>
            <a:ext cx="1131900" cy="1646405"/>
          </a:xfrm>
          <a:prstGeom prst="rect">
            <a:avLst/>
          </a:prstGeom>
          <a:noFill/>
          <a:ln>
            <a:noFill/>
          </a:ln>
        </p:spPr>
      </p:pic>
      <p:pic>
        <p:nvPicPr>
          <p:cNvPr id="114" name="Google Shape;114;p22"/>
          <p:cNvPicPr preferRelativeResize="0"/>
          <p:nvPr/>
        </p:nvPicPr>
        <p:blipFill>
          <a:blip r:embed="rId6">
            <a:alphaModFix/>
          </a:blip>
          <a:stretch>
            <a:fillRect/>
          </a:stretch>
        </p:blipFill>
        <p:spPr>
          <a:xfrm>
            <a:off x="5597238" y="2833919"/>
            <a:ext cx="993625" cy="1445278"/>
          </a:xfrm>
          <a:prstGeom prst="rect">
            <a:avLst/>
          </a:prstGeom>
          <a:noFill/>
          <a:ln>
            <a:noFill/>
          </a:ln>
        </p:spPr>
      </p:pic>
      <p:pic>
        <p:nvPicPr>
          <p:cNvPr id="115" name="Google Shape;115;p22"/>
          <p:cNvPicPr preferRelativeResize="0"/>
          <p:nvPr/>
        </p:nvPicPr>
        <p:blipFill>
          <a:blip r:embed="rId7">
            <a:alphaModFix/>
          </a:blip>
          <a:stretch>
            <a:fillRect/>
          </a:stretch>
        </p:blipFill>
        <p:spPr>
          <a:xfrm>
            <a:off x="7259837" y="2833921"/>
            <a:ext cx="993625" cy="1445278"/>
          </a:xfrm>
          <a:prstGeom prst="rect">
            <a:avLst/>
          </a:prstGeom>
          <a:noFill/>
          <a:ln>
            <a:noFill/>
          </a:ln>
        </p:spPr>
      </p:pic>
      <p:sp>
        <p:nvSpPr>
          <p:cNvPr id="116" name="Google Shape;116;p22"/>
          <p:cNvSpPr txBox="1"/>
          <p:nvPr/>
        </p:nvSpPr>
        <p:spPr>
          <a:xfrm>
            <a:off x="540300" y="45297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Arch</a:t>
            </a:r>
            <a:endParaRPr/>
          </a:p>
        </p:txBody>
      </p:sp>
      <p:sp>
        <p:nvSpPr>
          <p:cNvPr id="117" name="Google Shape;117;p22"/>
          <p:cNvSpPr txBox="1"/>
          <p:nvPr/>
        </p:nvSpPr>
        <p:spPr>
          <a:xfrm>
            <a:off x="2202888" y="45297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Left loop</a:t>
            </a:r>
            <a:endParaRPr/>
          </a:p>
        </p:txBody>
      </p:sp>
      <p:sp>
        <p:nvSpPr>
          <p:cNvPr id="118" name="Google Shape;118;p22"/>
          <p:cNvSpPr txBox="1"/>
          <p:nvPr/>
        </p:nvSpPr>
        <p:spPr>
          <a:xfrm>
            <a:off x="3865500" y="45297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Right loop</a:t>
            </a:r>
            <a:endParaRPr/>
          </a:p>
        </p:txBody>
      </p:sp>
      <p:sp>
        <p:nvSpPr>
          <p:cNvPr id="119" name="Google Shape;119;p22"/>
          <p:cNvSpPr txBox="1"/>
          <p:nvPr/>
        </p:nvSpPr>
        <p:spPr>
          <a:xfrm>
            <a:off x="5528100" y="45297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Tented Arch</a:t>
            </a:r>
            <a:endParaRPr/>
          </a:p>
        </p:txBody>
      </p:sp>
      <p:sp>
        <p:nvSpPr>
          <p:cNvPr id="120" name="Google Shape;120;p22"/>
          <p:cNvSpPr txBox="1"/>
          <p:nvPr/>
        </p:nvSpPr>
        <p:spPr>
          <a:xfrm>
            <a:off x="7190700" y="45297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Whorl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311700" y="1386325"/>
            <a:ext cx="8520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Different fingerprints are matched using level 2 features- Bifurcations and endings, also called Minutiaes</a:t>
            </a:r>
            <a:endParaRPr sz="1800">
              <a:solidFill>
                <a:schemeClr val="dk2"/>
              </a:solidFill>
            </a:endParaRPr>
          </a:p>
        </p:txBody>
      </p:sp>
      <p:sp>
        <p:nvSpPr>
          <p:cNvPr id="126" name="Google Shape;126;p23"/>
          <p:cNvSpPr txBox="1"/>
          <p:nvPr>
            <p:ph type="title"/>
          </p:nvPr>
        </p:nvSpPr>
        <p:spPr>
          <a:xfrm>
            <a:off x="311700" y="488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Fingerprint Matching</a:t>
            </a:r>
            <a:endParaRPr/>
          </a:p>
        </p:txBody>
      </p:sp>
      <p:pic>
        <p:nvPicPr>
          <p:cNvPr id="127" name="Google Shape;127;p23"/>
          <p:cNvPicPr preferRelativeResize="0"/>
          <p:nvPr/>
        </p:nvPicPr>
        <p:blipFill>
          <a:blip r:embed="rId3">
            <a:alphaModFix/>
          </a:blip>
          <a:stretch>
            <a:fillRect/>
          </a:stretch>
        </p:blipFill>
        <p:spPr>
          <a:xfrm>
            <a:off x="3932425" y="2286775"/>
            <a:ext cx="2362200" cy="169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5366650" y="1527100"/>
            <a:ext cx="2960575" cy="3218524"/>
          </a:xfrm>
          <a:prstGeom prst="rect">
            <a:avLst/>
          </a:prstGeom>
          <a:noFill/>
          <a:ln>
            <a:noFill/>
          </a:ln>
        </p:spPr>
      </p:pic>
      <p:pic>
        <p:nvPicPr>
          <p:cNvPr id="133" name="Google Shape;133;p24"/>
          <p:cNvPicPr preferRelativeResize="0"/>
          <p:nvPr/>
        </p:nvPicPr>
        <p:blipFill>
          <a:blip r:embed="rId4">
            <a:alphaModFix/>
          </a:blip>
          <a:stretch>
            <a:fillRect/>
          </a:stretch>
        </p:blipFill>
        <p:spPr>
          <a:xfrm>
            <a:off x="166600" y="1527100"/>
            <a:ext cx="2960575" cy="3291474"/>
          </a:xfrm>
          <a:prstGeom prst="rect">
            <a:avLst/>
          </a:prstGeom>
          <a:noFill/>
          <a:ln>
            <a:noFill/>
          </a:ln>
        </p:spPr>
      </p:pic>
      <p:sp>
        <p:nvSpPr>
          <p:cNvPr id="134" name="Google Shape;134;p24"/>
          <p:cNvSpPr txBox="1"/>
          <p:nvPr/>
        </p:nvSpPr>
        <p:spPr>
          <a:xfrm>
            <a:off x="493688" y="822275"/>
            <a:ext cx="230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Finding Minutiaes </a:t>
            </a:r>
            <a:endParaRPr/>
          </a:p>
        </p:txBody>
      </p:sp>
      <p:sp>
        <p:nvSpPr>
          <p:cNvPr id="135" name="Google Shape;135;p24"/>
          <p:cNvSpPr txBox="1"/>
          <p:nvPr/>
        </p:nvSpPr>
        <p:spPr>
          <a:xfrm>
            <a:off x="5237438" y="714575"/>
            <a:ext cx="321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Graph determined using angles and distance between minutiaes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3">
            <a:alphaModFix/>
          </a:blip>
          <a:srcRect b="0" l="6817" r="4293" t="0"/>
          <a:stretch/>
        </p:blipFill>
        <p:spPr>
          <a:xfrm>
            <a:off x="1571050" y="1450375"/>
            <a:ext cx="6001901" cy="3407574"/>
          </a:xfrm>
          <a:prstGeom prst="rect">
            <a:avLst/>
          </a:prstGeom>
          <a:noFill/>
          <a:ln>
            <a:noFill/>
          </a:ln>
        </p:spPr>
      </p:pic>
      <p:sp>
        <p:nvSpPr>
          <p:cNvPr id="141" name="Google Shape;141;p25"/>
          <p:cNvSpPr txBox="1"/>
          <p:nvPr/>
        </p:nvSpPr>
        <p:spPr>
          <a:xfrm>
            <a:off x="1855200" y="459875"/>
            <a:ext cx="543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Fingerprints match when the graphs are similar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steps</a:t>
            </a:r>
            <a:endParaRPr/>
          </a:p>
        </p:txBody>
      </p:sp>
      <p:sp>
        <p:nvSpPr>
          <p:cNvPr id="147" name="Google Shape;147;p26"/>
          <p:cNvSpPr txBox="1"/>
          <p:nvPr/>
        </p:nvSpPr>
        <p:spPr>
          <a:xfrm>
            <a:off x="311700" y="1179225"/>
            <a:ext cx="8107800" cy="3300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sz="1200">
                <a:solidFill>
                  <a:schemeClr val="dk2"/>
                </a:solidFill>
              </a:rPr>
              <a:t>Registration of a new user follows these steps</a:t>
            </a:r>
            <a:endParaRPr sz="1200">
              <a:solidFill>
                <a:schemeClr val="dk2"/>
              </a:solidFill>
            </a:endParaRPr>
          </a:p>
          <a:p>
            <a:pPr indent="-304800" lvl="0" marL="457200" rtl="0" algn="l">
              <a:lnSpc>
                <a:spcPct val="95000"/>
              </a:lnSpc>
              <a:spcBef>
                <a:spcPts val="1200"/>
              </a:spcBef>
              <a:spcAft>
                <a:spcPts val="0"/>
              </a:spcAft>
              <a:buSzPts val="1200"/>
              <a:buAutoNum type="arabicPeriod"/>
            </a:pPr>
            <a:r>
              <a:rPr lang="en" sz="1200">
                <a:solidFill>
                  <a:schemeClr val="dk2"/>
                </a:solidFill>
              </a:rPr>
              <a:t>Detection of the user’s fingerprint. </a:t>
            </a:r>
            <a:r>
              <a:rPr lang="en" sz="1200">
                <a:solidFill>
                  <a:schemeClr val="dk2"/>
                </a:solidFill>
              </a:rPr>
              <a:t>Fingerprint</a:t>
            </a:r>
            <a:r>
              <a:rPr lang="en" sz="1200">
                <a:solidFill>
                  <a:schemeClr val="dk2"/>
                </a:solidFill>
              </a:rPr>
              <a:t> is enhanced using Gabor filter.</a:t>
            </a:r>
            <a:endParaRPr sz="1200">
              <a:solidFill>
                <a:schemeClr val="dk2"/>
              </a:solidFill>
            </a:endParaRPr>
          </a:p>
          <a:p>
            <a:pPr indent="-304800" lvl="0" marL="457200" rtl="0" algn="l">
              <a:lnSpc>
                <a:spcPct val="95000"/>
              </a:lnSpc>
              <a:spcBef>
                <a:spcPts val="0"/>
              </a:spcBef>
              <a:spcAft>
                <a:spcPts val="0"/>
              </a:spcAft>
              <a:buSzPts val="1200"/>
              <a:buAutoNum type="arabicPeriod"/>
            </a:pPr>
            <a:r>
              <a:rPr lang="en" sz="1200">
                <a:solidFill>
                  <a:schemeClr val="dk2"/>
                </a:solidFill>
              </a:rPr>
              <a:t>The fingerprint is classified into one of the 5 classes of fingerprints, say type 1.</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A class of fingerprint different from type 1 is selected randomly, say type 2. Type 2 is the class which the final fake fingerprint will belong to.</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A cycle gan model has been trained on all type conversions.</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A random key is selected. This key is a fingerprint which is taken from the key database. Can be of any type.</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Latent space of real fingerprint and key are added using linear regression, then passed through resnet (decoder) to get the fake fingerprint.</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Fake fingerprint is enhanced using gabor filter.</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Heat map is used to crop the fake fingerprint.</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Harris corner </a:t>
            </a:r>
            <a:r>
              <a:rPr lang="en" sz="1200">
                <a:solidFill>
                  <a:schemeClr val="dk2"/>
                </a:solidFill>
              </a:rPr>
              <a:t>detection</a:t>
            </a:r>
            <a:r>
              <a:rPr lang="en" sz="1200">
                <a:solidFill>
                  <a:schemeClr val="dk2"/>
                </a:solidFill>
              </a:rPr>
              <a:t> is used to find scores between RF and FF. It is made sure that the score between both is lower than threshold. Otherwise a new key image and a new type for FF (Type 2) is chosen for the user.</a:t>
            </a:r>
            <a:endParaRPr sz="1200">
              <a:solidFill>
                <a:schemeClr val="dk2"/>
              </a:solidFill>
            </a:endParaRPr>
          </a:p>
          <a:p>
            <a:pPr indent="-304800" lvl="0" marL="457200" rtl="0" algn="l">
              <a:lnSpc>
                <a:spcPct val="95000"/>
              </a:lnSpc>
              <a:spcBef>
                <a:spcPts val="0"/>
              </a:spcBef>
              <a:spcAft>
                <a:spcPts val="0"/>
              </a:spcAft>
              <a:buClr>
                <a:schemeClr val="dk2"/>
              </a:buClr>
              <a:buSzPts val="1200"/>
              <a:buAutoNum type="arabicPeriod"/>
            </a:pPr>
            <a:r>
              <a:rPr lang="en" sz="1200">
                <a:solidFill>
                  <a:schemeClr val="dk2"/>
                </a:solidFill>
              </a:rPr>
              <a:t>This FF is stored in the database.</a:t>
            </a:r>
            <a:endParaRPr sz="1200">
              <a:solidFill>
                <a:schemeClr val="dk2"/>
              </a:solidFill>
            </a:endParaRPr>
          </a:p>
          <a:p>
            <a:pPr indent="0" lvl="0" marL="0" rtl="0" algn="l">
              <a:lnSpc>
                <a:spcPct val="95000"/>
              </a:lnSpc>
              <a:spcBef>
                <a:spcPts val="1200"/>
              </a:spcBef>
              <a:spcAft>
                <a:spcPts val="1200"/>
              </a:spcAft>
              <a:buNone/>
            </a:pPr>
            <a:r>
              <a:rPr lang="en" sz="1200">
                <a:solidFill>
                  <a:schemeClr val="dk2"/>
                </a:solidFill>
              </a:rPr>
              <a:t>When the user </a:t>
            </a:r>
            <a:r>
              <a:rPr lang="en" sz="1200">
                <a:solidFill>
                  <a:schemeClr val="dk2"/>
                </a:solidFill>
              </a:rPr>
              <a:t>signs</a:t>
            </a:r>
            <a:r>
              <a:rPr lang="en" sz="1200">
                <a:solidFill>
                  <a:schemeClr val="dk2"/>
                </a:solidFill>
              </a:rPr>
              <a:t> in henceforth, his RF and key will be taken as input and converted to FF. This new generated FF will be </a:t>
            </a:r>
            <a:r>
              <a:rPr lang="en" sz="1200">
                <a:solidFill>
                  <a:schemeClr val="dk2"/>
                </a:solidFill>
              </a:rPr>
              <a:t>matched</a:t>
            </a:r>
            <a:r>
              <a:rPr lang="en" sz="1200">
                <a:solidFill>
                  <a:schemeClr val="dk2"/>
                </a:solidFill>
              </a:rPr>
              <a:t> with the </a:t>
            </a:r>
            <a:r>
              <a:rPr lang="en" sz="1200">
                <a:solidFill>
                  <a:schemeClr val="dk2"/>
                </a:solidFill>
              </a:rPr>
              <a:t>database of stored FFs. If a match is found, user is given access.</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Keys and Latent space</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vector input to the GAN architecture is the latent space of the input. We use this vector to generate different images from the input. The latent space of user’s RF is modified using key’s latent space. </a:t>
            </a:r>
            <a:endParaRPr/>
          </a:p>
          <a:p>
            <a:pPr indent="0" lvl="0" marL="0" rtl="0" algn="l">
              <a:spcBef>
                <a:spcPts val="1200"/>
              </a:spcBef>
              <a:spcAft>
                <a:spcPts val="0"/>
              </a:spcAft>
              <a:buNone/>
            </a:pPr>
            <a:r>
              <a:rPr lang="en"/>
              <a:t>The modification is done using linear regression to get the optimized result which does not match the RF or</a:t>
            </a:r>
            <a:r>
              <a:rPr lang="en"/>
              <a:t> the key. </a:t>
            </a:r>
            <a:endParaRPr/>
          </a:p>
          <a:p>
            <a:pPr indent="0" lvl="0" marL="0" rtl="0" algn="l">
              <a:spcBef>
                <a:spcPts val="1200"/>
              </a:spcBef>
              <a:spcAft>
                <a:spcPts val="0"/>
              </a:spcAft>
              <a:buNone/>
            </a:pPr>
            <a:r>
              <a:rPr lang="en"/>
              <a:t>The objective function for optimization is = </a:t>
            </a:r>
            <a:endParaRPr/>
          </a:p>
          <a:p>
            <a:pPr indent="0" lvl="0" marL="0" rtl="0" algn="l">
              <a:spcBef>
                <a:spcPts val="1200"/>
              </a:spcBef>
              <a:spcAft>
                <a:spcPts val="0"/>
              </a:spcAft>
              <a:buNone/>
            </a:pPr>
            <a:r>
              <a:rPr lang="en"/>
              <a:t>0.3*(feature difference between modified gan image and source image) + 0.3*(feature difference between modified gan image and key image) + 0.4*(classification probability score predicted by trained classification model)</a:t>
            </a:r>
            <a:endParaRPr/>
          </a:p>
          <a:p>
            <a:pPr indent="0" lvl="0" marL="0" rtl="0" algn="l">
              <a:spcBef>
                <a:spcPts val="1200"/>
              </a:spcBef>
              <a:spcAft>
                <a:spcPts val="0"/>
              </a:spcAft>
              <a:buNone/>
            </a:pPr>
            <a:r>
              <a:rPr lang="en"/>
              <a:t>The objective function is a pay off between altering the feature points but also preserving the overall shape of a fingerprint belonging to the particular class.</a:t>
            </a:r>
            <a:endParaRPr/>
          </a:p>
          <a:p>
            <a:pPr indent="0" lvl="0" marL="0" rtl="0" algn="l">
              <a:spcBef>
                <a:spcPts val="1200"/>
              </a:spcBef>
              <a:spcAft>
                <a:spcPts val="1200"/>
              </a:spcAft>
              <a:buNone/>
            </a:pPr>
            <a:r>
              <a:rPr lang="en"/>
              <a:t>Different keys can be used to generate different outputs. Multiple keys can be associated with a single user.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map activation</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u="sng">
                <a:solidFill>
                  <a:schemeClr val="hlink"/>
                </a:solidFill>
                <a:hlinkClick r:id="rId3"/>
              </a:rPr>
              <a:t>https://keras.io/examples/vision/grad_cam/</a:t>
            </a:r>
            <a:endParaRPr/>
          </a:p>
          <a:p>
            <a:pPr indent="0" lvl="0" marL="0" rtl="0" algn="l">
              <a:spcBef>
                <a:spcPts val="1200"/>
              </a:spcBef>
              <a:spcAft>
                <a:spcPts val="0"/>
              </a:spcAft>
              <a:buNone/>
            </a:pPr>
            <a:r>
              <a:rPr lang="en"/>
              <a:t>https://www.pyimagesearch.com/2020/03/09/grad-cam-visualize-class-activation-maps-with-keras-tensorflow-and-deep-learning/</a:t>
            </a:r>
            <a:endParaRPr/>
          </a:p>
          <a:p>
            <a:pPr indent="0" lvl="0" marL="0" rtl="0" algn="l">
              <a:spcBef>
                <a:spcPts val="1200"/>
              </a:spcBef>
              <a:spcAft>
                <a:spcPts val="0"/>
              </a:spcAft>
              <a:buNone/>
            </a:pPr>
            <a:r>
              <a:rPr lang="en" sz="1500">
                <a:solidFill>
                  <a:srgbClr val="051E50"/>
                </a:solidFill>
              </a:rPr>
              <a:t>Using Grad-CAM, we can visually validate where our network is looking, verifying that it is indeed looking at the correct patterns in the image and activating around those patterns.</a:t>
            </a:r>
            <a:endParaRPr sz="1500">
              <a:solidFill>
                <a:srgbClr val="051E50"/>
              </a:solidFill>
            </a:endParaRPr>
          </a:p>
          <a:p>
            <a:pPr indent="0" lvl="0" marL="0" rtl="0" algn="l">
              <a:spcBef>
                <a:spcPts val="1800"/>
              </a:spcBef>
              <a:spcAft>
                <a:spcPts val="0"/>
              </a:spcAft>
              <a:buClr>
                <a:schemeClr val="dk1"/>
              </a:buClr>
              <a:buSzPct val="73333"/>
              <a:buFont typeface="Arial"/>
              <a:buNone/>
            </a:pPr>
            <a:r>
              <a:rPr lang="en" sz="1500">
                <a:solidFill>
                  <a:srgbClr val="051E50"/>
                </a:solidFill>
              </a:rPr>
              <a:t>Grad-CAM works by (1) finding the final convolutional layer in the network and then (2) examining the gradient information flowing into that layer.</a:t>
            </a:r>
            <a:endParaRPr sz="1500">
              <a:solidFill>
                <a:srgbClr val="051E50"/>
              </a:solidFill>
            </a:endParaRPr>
          </a:p>
          <a:p>
            <a:pPr indent="0" lvl="0" marL="0" rtl="0" algn="l">
              <a:spcBef>
                <a:spcPts val="1800"/>
              </a:spcBef>
              <a:spcAft>
                <a:spcPts val="0"/>
              </a:spcAft>
              <a:buNone/>
            </a:pPr>
            <a:r>
              <a:rPr lang="en" sz="1500">
                <a:solidFill>
                  <a:srgbClr val="051E50"/>
                </a:solidFill>
              </a:rPr>
              <a:t>The output of Grad-CAM is a heatmap visualization for a given class label (either the top, predicted label or an arbitrary label we select for debugging). We can use this heatmap to visually verify where in the image the CNN is looking</a:t>
            </a:r>
            <a:endParaRPr sz="1500">
              <a:solidFill>
                <a:srgbClr val="051E50"/>
              </a:solidFill>
            </a:endParaRPr>
          </a:p>
          <a:p>
            <a:pPr indent="0" lvl="0" marL="0" rtl="0" algn="l">
              <a:spcBef>
                <a:spcPts val="1800"/>
              </a:spcBef>
              <a:spcAft>
                <a:spcPts val="0"/>
              </a:spcAft>
              <a:buClr>
                <a:schemeClr val="dk1"/>
              </a:buClr>
              <a:buSzPct val="73333"/>
              <a:buFont typeface="Arial"/>
              <a:buNone/>
            </a:pPr>
            <a:r>
              <a:rPr lang="en" sz="1500">
                <a:solidFill>
                  <a:srgbClr val="051E50"/>
                </a:solidFill>
              </a:rPr>
              <a:t>This concept has been used to crop our final images to </a:t>
            </a:r>
            <a:r>
              <a:rPr lang="en" sz="1500">
                <a:solidFill>
                  <a:srgbClr val="051E50"/>
                </a:solidFill>
              </a:rPr>
              <a:t>accommodate</a:t>
            </a:r>
            <a:r>
              <a:rPr lang="en" sz="1500">
                <a:solidFill>
                  <a:srgbClr val="051E50"/>
                </a:solidFill>
              </a:rPr>
              <a:t> most contributing </a:t>
            </a:r>
            <a:r>
              <a:rPr lang="en" sz="1500">
                <a:solidFill>
                  <a:srgbClr val="051E50"/>
                </a:solidFill>
              </a:rPr>
              <a:t>pixels</a:t>
            </a:r>
            <a:r>
              <a:rPr lang="en" sz="1500">
                <a:solidFill>
                  <a:srgbClr val="051E50"/>
                </a:solidFill>
              </a:rPr>
              <a:t> and neglecting others.</a:t>
            </a:r>
            <a:endParaRPr sz="1500">
              <a:solidFill>
                <a:srgbClr val="051E50"/>
              </a:solidFill>
            </a:endParaRPr>
          </a:p>
          <a:p>
            <a:pPr indent="0" lvl="0" marL="0" rtl="0" algn="l">
              <a:spcBef>
                <a:spcPts val="1800"/>
              </a:spcBef>
              <a:spcAft>
                <a:spcPts val="1200"/>
              </a:spcAft>
              <a:buNone/>
            </a:pPr>
            <a:r>
              <a:t/>
            </a:r>
            <a:endParaRPr sz="1500">
              <a:solidFill>
                <a:srgbClr val="051E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of results</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 user- Results show that intra user scores of a user are preserved</a:t>
            </a:r>
            <a:endParaRPr/>
          </a:p>
          <a:p>
            <a:pPr indent="0" lvl="0" marL="0" rtl="0" algn="l">
              <a:spcBef>
                <a:spcPts val="1200"/>
              </a:spcBef>
              <a:spcAft>
                <a:spcPts val="0"/>
              </a:spcAft>
              <a:buNone/>
            </a:pPr>
            <a:r>
              <a:rPr lang="en"/>
              <a:t>Inter user- Results show that inter user scores of users are preserved</a:t>
            </a:r>
            <a:endParaRPr/>
          </a:p>
          <a:p>
            <a:pPr indent="0" lvl="0" marL="0" rtl="0" algn="l">
              <a:spcBef>
                <a:spcPts val="1200"/>
              </a:spcBef>
              <a:spcAft>
                <a:spcPts val="0"/>
              </a:spcAft>
              <a:buNone/>
            </a:pPr>
            <a:r>
              <a:rPr lang="en"/>
              <a:t>Frequency spectrum- The fake fingerprints are not distinguishable from real fingerprint using frequency graph. Both RF and FF give same frequency spectrum.</a:t>
            </a:r>
            <a:endParaRPr/>
          </a:p>
          <a:p>
            <a:pPr indent="0" lvl="0" marL="0" rtl="0" algn="l">
              <a:spcBef>
                <a:spcPts val="1200"/>
              </a:spcBef>
              <a:spcAft>
                <a:spcPts val="1200"/>
              </a:spcAft>
              <a:buNone/>
            </a:pPr>
            <a:r>
              <a:rPr lang="en"/>
              <a:t>DET Graph- The results are shown graphically using DET graph. We can decide on the threshold using this graph.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used</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Anguli MSVC:</a:t>
            </a:r>
            <a:r>
              <a:rPr lang="en"/>
              <a:t> 1200 total fingerprints of each type,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Illustration of all conversions</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five types of fingerprints</a:t>
            </a:r>
            <a:endParaRPr/>
          </a:p>
          <a:p>
            <a:pPr indent="-342900" lvl="0" marL="457200" rtl="0" algn="l">
              <a:spcBef>
                <a:spcPts val="1200"/>
              </a:spcBef>
              <a:spcAft>
                <a:spcPts val="0"/>
              </a:spcAft>
              <a:buSzPts val="1800"/>
              <a:buAutoNum type="arabicPeriod"/>
            </a:pPr>
            <a:r>
              <a:rPr lang="en"/>
              <a:t>Arch</a:t>
            </a:r>
            <a:endParaRPr/>
          </a:p>
          <a:p>
            <a:pPr indent="-342900" lvl="0" marL="457200" rtl="0" algn="l">
              <a:spcBef>
                <a:spcPts val="0"/>
              </a:spcBef>
              <a:spcAft>
                <a:spcPts val="0"/>
              </a:spcAft>
              <a:buSzPts val="1800"/>
              <a:buAutoNum type="arabicPeriod"/>
            </a:pPr>
            <a:r>
              <a:rPr lang="en"/>
              <a:t>Left loop</a:t>
            </a:r>
            <a:endParaRPr/>
          </a:p>
          <a:p>
            <a:pPr indent="-342900" lvl="0" marL="457200" rtl="0" algn="l">
              <a:spcBef>
                <a:spcPts val="0"/>
              </a:spcBef>
              <a:spcAft>
                <a:spcPts val="0"/>
              </a:spcAft>
              <a:buSzPts val="1800"/>
              <a:buAutoNum type="arabicPeriod"/>
            </a:pPr>
            <a:r>
              <a:rPr lang="en"/>
              <a:t>Right loop</a:t>
            </a:r>
            <a:endParaRPr/>
          </a:p>
          <a:p>
            <a:pPr indent="-342900" lvl="0" marL="457200" rtl="0" algn="l">
              <a:spcBef>
                <a:spcPts val="0"/>
              </a:spcBef>
              <a:spcAft>
                <a:spcPts val="0"/>
              </a:spcAft>
              <a:buSzPts val="1800"/>
              <a:buAutoNum type="arabicPeriod"/>
            </a:pPr>
            <a:r>
              <a:rPr lang="en"/>
              <a:t>Tented Arch</a:t>
            </a:r>
            <a:endParaRPr/>
          </a:p>
          <a:p>
            <a:pPr indent="-342900" lvl="0" marL="457200" rtl="0" algn="l">
              <a:spcBef>
                <a:spcPts val="0"/>
              </a:spcBef>
              <a:spcAft>
                <a:spcPts val="0"/>
              </a:spcAft>
              <a:buSzPts val="1800"/>
              <a:buAutoNum type="arabicPeriod"/>
            </a:pPr>
            <a:r>
              <a:rPr lang="en"/>
              <a:t>Whorl</a:t>
            </a:r>
            <a:endParaRPr/>
          </a:p>
          <a:p>
            <a:pPr indent="0" lvl="0" marL="0" rtl="0" algn="l">
              <a:spcBef>
                <a:spcPts val="1200"/>
              </a:spcBef>
              <a:spcAft>
                <a:spcPts val="1200"/>
              </a:spcAft>
              <a:buNone/>
            </a:pPr>
            <a:r>
              <a:rPr lang="en"/>
              <a:t>The conversions will be from each type of fingerprint to every other type vv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To convert user’s real fingerprint(RF) of a user into a fake fingerprint(FF)</a:t>
            </a:r>
            <a:endParaRPr/>
          </a:p>
          <a:p>
            <a:pPr indent="-334327" lvl="0" marL="457200" rtl="0" algn="l">
              <a:spcBef>
                <a:spcPts val="0"/>
              </a:spcBef>
              <a:spcAft>
                <a:spcPts val="0"/>
              </a:spcAft>
              <a:buSzPct val="100000"/>
              <a:buAutoNum type="arabicPeriod"/>
            </a:pPr>
            <a:r>
              <a:rPr lang="en"/>
              <a:t>FF should look like a real fingerprint and should not be detectable as a fake image</a:t>
            </a:r>
            <a:endParaRPr/>
          </a:p>
          <a:p>
            <a:pPr indent="-334327" lvl="0" marL="457200" rtl="0" algn="l">
              <a:spcBef>
                <a:spcPts val="0"/>
              </a:spcBef>
              <a:spcAft>
                <a:spcPts val="0"/>
              </a:spcAft>
              <a:buSzPct val="100000"/>
              <a:buAutoNum type="arabicPeriod"/>
            </a:pPr>
            <a:r>
              <a:rPr lang="en"/>
              <a:t>The similarity between RF of the user and his FF should be low. One should not be able to trace RF of a user from his FF.</a:t>
            </a:r>
            <a:endParaRPr/>
          </a:p>
          <a:p>
            <a:pPr indent="-334327" lvl="0" marL="457200" rtl="0" algn="l">
              <a:spcBef>
                <a:spcPts val="0"/>
              </a:spcBef>
              <a:spcAft>
                <a:spcPts val="0"/>
              </a:spcAft>
              <a:buSzPct val="100000"/>
              <a:buAutoNum type="arabicPeriod"/>
            </a:pPr>
            <a:r>
              <a:rPr lang="en"/>
              <a:t>Similarity</a:t>
            </a:r>
            <a:r>
              <a:rPr lang="en"/>
              <a:t> between different </a:t>
            </a:r>
            <a:r>
              <a:rPr lang="en"/>
              <a:t>impressions</a:t>
            </a:r>
            <a:r>
              <a:rPr lang="en"/>
              <a:t> of RF and their corresponding FF should be maintained. These FFs should be similar. Intra user score preserved.</a:t>
            </a:r>
            <a:endParaRPr/>
          </a:p>
          <a:p>
            <a:pPr indent="-334327" lvl="0" marL="457200" rtl="0" algn="l">
              <a:spcBef>
                <a:spcPts val="0"/>
              </a:spcBef>
              <a:spcAft>
                <a:spcPts val="0"/>
              </a:spcAft>
              <a:buSzPct val="100000"/>
              <a:buAutoNum type="arabicPeriod"/>
            </a:pPr>
            <a:r>
              <a:rPr lang="en"/>
              <a:t>One RF of a user to be converted into multiple FFs. Each FF is to correspond to a unique key.</a:t>
            </a:r>
            <a:endParaRPr/>
          </a:p>
          <a:p>
            <a:pPr indent="-334327" lvl="0" marL="457200" rtl="0" algn="l">
              <a:spcBef>
                <a:spcPts val="0"/>
              </a:spcBef>
              <a:spcAft>
                <a:spcPts val="0"/>
              </a:spcAft>
              <a:buSzPct val="100000"/>
              <a:buAutoNum type="arabicPeriod"/>
            </a:pPr>
            <a:r>
              <a:rPr lang="en"/>
              <a:t>The </a:t>
            </a:r>
            <a:r>
              <a:rPr lang="en"/>
              <a:t>similarity</a:t>
            </a:r>
            <a:r>
              <a:rPr lang="en"/>
              <a:t> between RF and each FFs, and amongst each FFs has to be low. One should not be able to trace back other fingerprints from any one of the fingerprints.</a:t>
            </a:r>
            <a:endParaRPr/>
          </a:p>
          <a:p>
            <a:pPr indent="-334327" lvl="0" marL="457200" rtl="0" algn="l">
              <a:spcBef>
                <a:spcPts val="0"/>
              </a:spcBef>
              <a:spcAft>
                <a:spcPts val="0"/>
              </a:spcAft>
              <a:buSzPct val="100000"/>
              <a:buAutoNum type="arabicPeriod"/>
            </a:pPr>
            <a:r>
              <a:rPr lang="en"/>
              <a:t>The similarity between RFs of two different fingers and their corresponding FF should be maintained. These FFs should not be similar. Inter user score preserved.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fingerprints</a:t>
            </a:r>
            <a:endParaRPr/>
          </a:p>
        </p:txBody>
      </p:sp>
      <p:pic>
        <p:nvPicPr>
          <p:cNvPr id="183" name="Google Shape;183;p32"/>
          <p:cNvPicPr preferRelativeResize="0"/>
          <p:nvPr/>
        </p:nvPicPr>
        <p:blipFill>
          <a:blip r:embed="rId3">
            <a:alphaModFix/>
          </a:blip>
          <a:stretch>
            <a:fillRect/>
          </a:stretch>
        </p:blipFill>
        <p:spPr>
          <a:xfrm>
            <a:off x="152400" y="1226425"/>
            <a:ext cx="1411175" cy="2052625"/>
          </a:xfrm>
          <a:prstGeom prst="rect">
            <a:avLst/>
          </a:prstGeom>
          <a:noFill/>
          <a:ln>
            <a:noFill/>
          </a:ln>
        </p:spPr>
      </p:pic>
      <p:pic>
        <p:nvPicPr>
          <p:cNvPr id="184" name="Google Shape;184;p32"/>
          <p:cNvPicPr preferRelativeResize="0"/>
          <p:nvPr/>
        </p:nvPicPr>
        <p:blipFill>
          <a:blip r:embed="rId4">
            <a:alphaModFix/>
          </a:blip>
          <a:stretch>
            <a:fillRect/>
          </a:stretch>
        </p:blipFill>
        <p:spPr>
          <a:xfrm>
            <a:off x="1834650" y="1226425"/>
            <a:ext cx="1411175" cy="2052615"/>
          </a:xfrm>
          <a:prstGeom prst="rect">
            <a:avLst/>
          </a:prstGeom>
          <a:noFill/>
          <a:ln>
            <a:noFill/>
          </a:ln>
        </p:spPr>
      </p:pic>
      <p:pic>
        <p:nvPicPr>
          <p:cNvPr id="185" name="Google Shape;185;p32"/>
          <p:cNvPicPr preferRelativeResize="0"/>
          <p:nvPr/>
        </p:nvPicPr>
        <p:blipFill>
          <a:blip r:embed="rId5">
            <a:alphaModFix/>
          </a:blip>
          <a:stretch>
            <a:fillRect/>
          </a:stretch>
        </p:blipFill>
        <p:spPr>
          <a:xfrm>
            <a:off x="3516900" y="1226425"/>
            <a:ext cx="1411175" cy="2052615"/>
          </a:xfrm>
          <a:prstGeom prst="rect">
            <a:avLst/>
          </a:prstGeom>
          <a:noFill/>
          <a:ln>
            <a:noFill/>
          </a:ln>
        </p:spPr>
      </p:pic>
      <p:pic>
        <p:nvPicPr>
          <p:cNvPr id="186" name="Google Shape;186;p32"/>
          <p:cNvPicPr preferRelativeResize="0"/>
          <p:nvPr/>
        </p:nvPicPr>
        <p:blipFill>
          <a:blip r:embed="rId6">
            <a:alphaModFix/>
          </a:blip>
          <a:stretch>
            <a:fillRect/>
          </a:stretch>
        </p:blipFill>
        <p:spPr>
          <a:xfrm>
            <a:off x="5199150" y="1226425"/>
            <a:ext cx="1411175" cy="2052615"/>
          </a:xfrm>
          <a:prstGeom prst="rect">
            <a:avLst/>
          </a:prstGeom>
          <a:noFill/>
          <a:ln>
            <a:noFill/>
          </a:ln>
        </p:spPr>
      </p:pic>
      <p:pic>
        <p:nvPicPr>
          <p:cNvPr id="187" name="Google Shape;187;p32"/>
          <p:cNvPicPr preferRelativeResize="0"/>
          <p:nvPr/>
        </p:nvPicPr>
        <p:blipFill>
          <a:blip r:embed="rId7">
            <a:alphaModFix/>
          </a:blip>
          <a:stretch>
            <a:fillRect/>
          </a:stretch>
        </p:blipFill>
        <p:spPr>
          <a:xfrm>
            <a:off x="6881400" y="1226425"/>
            <a:ext cx="1411175" cy="2052618"/>
          </a:xfrm>
          <a:prstGeom prst="rect">
            <a:avLst/>
          </a:prstGeom>
          <a:noFill/>
          <a:ln>
            <a:noFill/>
          </a:ln>
        </p:spPr>
      </p:pic>
      <p:sp>
        <p:nvSpPr>
          <p:cNvPr id="188" name="Google Shape;188;p32"/>
          <p:cNvSpPr txBox="1"/>
          <p:nvPr/>
        </p:nvSpPr>
        <p:spPr>
          <a:xfrm>
            <a:off x="3117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Arch</a:t>
            </a:r>
            <a:endParaRPr/>
          </a:p>
        </p:txBody>
      </p:sp>
      <p:sp>
        <p:nvSpPr>
          <p:cNvPr id="189" name="Google Shape;189;p32"/>
          <p:cNvSpPr txBox="1"/>
          <p:nvPr/>
        </p:nvSpPr>
        <p:spPr>
          <a:xfrm>
            <a:off x="1974288"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Left loop</a:t>
            </a:r>
            <a:endParaRPr/>
          </a:p>
        </p:txBody>
      </p:sp>
      <p:sp>
        <p:nvSpPr>
          <p:cNvPr id="190" name="Google Shape;190;p32"/>
          <p:cNvSpPr txBox="1"/>
          <p:nvPr/>
        </p:nvSpPr>
        <p:spPr>
          <a:xfrm>
            <a:off x="36369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Right loop</a:t>
            </a:r>
            <a:endParaRPr/>
          </a:p>
        </p:txBody>
      </p:sp>
      <p:sp>
        <p:nvSpPr>
          <p:cNvPr id="191" name="Google Shape;191;p32"/>
          <p:cNvSpPr txBox="1"/>
          <p:nvPr/>
        </p:nvSpPr>
        <p:spPr>
          <a:xfrm>
            <a:off x="52995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Tented Arch</a:t>
            </a:r>
            <a:endParaRPr/>
          </a:p>
        </p:txBody>
      </p:sp>
      <p:sp>
        <p:nvSpPr>
          <p:cNvPr id="192" name="Google Shape;192;p32"/>
          <p:cNvSpPr txBox="1"/>
          <p:nvPr/>
        </p:nvSpPr>
        <p:spPr>
          <a:xfrm>
            <a:off x="69621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Whorl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Illustrations of their minutiaes</a:t>
            </a:r>
            <a:endParaRPr/>
          </a:p>
        </p:txBody>
      </p:sp>
      <p:sp>
        <p:nvSpPr>
          <p:cNvPr id="198" name="Google Shape;198;p33"/>
          <p:cNvSpPr txBox="1"/>
          <p:nvPr/>
        </p:nvSpPr>
        <p:spPr>
          <a:xfrm>
            <a:off x="3117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Arch</a:t>
            </a:r>
            <a:endParaRPr/>
          </a:p>
        </p:txBody>
      </p:sp>
      <p:sp>
        <p:nvSpPr>
          <p:cNvPr id="199" name="Google Shape;199;p33"/>
          <p:cNvSpPr txBox="1"/>
          <p:nvPr/>
        </p:nvSpPr>
        <p:spPr>
          <a:xfrm>
            <a:off x="1974288"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Left loop</a:t>
            </a:r>
            <a:endParaRPr/>
          </a:p>
        </p:txBody>
      </p:sp>
      <p:sp>
        <p:nvSpPr>
          <p:cNvPr id="200" name="Google Shape;200;p33"/>
          <p:cNvSpPr txBox="1"/>
          <p:nvPr/>
        </p:nvSpPr>
        <p:spPr>
          <a:xfrm>
            <a:off x="36369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Right loop</a:t>
            </a:r>
            <a:endParaRPr/>
          </a:p>
        </p:txBody>
      </p:sp>
      <p:sp>
        <p:nvSpPr>
          <p:cNvPr id="201" name="Google Shape;201;p33"/>
          <p:cNvSpPr txBox="1"/>
          <p:nvPr/>
        </p:nvSpPr>
        <p:spPr>
          <a:xfrm>
            <a:off x="52995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Tented Arch</a:t>
            </a:r>
            <a:endParaRPr/>
          </a:p>
        </p:txBody>
      </p:sp>
      <p:sp>
        <p:nvSpPr>
          <p:cNvPr id="202" name="Google Shape;202;p33"/>
          <p:cNvSpPr txBox="1"/>
          <p:nvPr/>
        </p:nvSpPr>
        <p:spPr>
          <a:xfrm>
            <a:off x="6962100" y="3615300"/>
            <a:ext cx="11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Whorl</a:t>
            </a:r>
            <a:endParaRPr/>
          </a:p>
        </p:txBody>
      </p:sp>
      <p:pic>
        <p:nvPicPr>
          <p:cNvPr id="203" name="Google Shape;203;p33"/>
          <p:cNvPicPr preferRelativeResize="0"/>
          <p:nvPr/>
        </p:nvPicPr>
        <p:blipFill>
          <a:blip r:embed="rId3">
            <a:alphaModFix/>
          </a:blip>
          <a:stretch>
            <a:fillRect/>
          </a:stretch>
        </p:blipFill>
        <p:spPr>
          <a:xfrm>
            <a:off x="6881398" y="1226425"/>
            <a:ext cx="1411175" cy="2052622"/>
          </a:xfrm>
          <a:prstGeom prst="rect">
            <a:avLst/>
          </a:prstGeom>
          <a:noFill/>
          <a:ln>
            <a:noFill/>
          </a:ln>
        </p:spPr>
      </p:pic>
      <p:pic>
        <p:nvPicPr>
          <p:cNvPr id="204" name="Google Shape;204;p33"/>
          <p:cNvPicPr preferRelativeResize="0"/>
          <p:nvPr/>
        </p:nvPicPr>
        <p:blipFill>
          <a:blip r:embed="rId4">
            <a:alphaModFix/>
          </a:blip>
          <a:stretch>
            <a:fillRect/>
          </a:stretch>
        </p:blipFill>
        <p:spPr>
          <a:xfrm>
            <a:off x="152400" y="1226425"/>
            <a:ext cx="1411175" cy="2052612"/>
          </a:xfrm>
          <a:prstGeom prst="rect">
            <a:avLst/>
          </a:prstGeom>
          <a:noFill/>
          <a:ln>
            <a:noFill/>
          </a:ln>
        </p:spPr>
      </p:pic>
      <p:pic>
        <p:nvPicPr>
          <p:cNvPr id="205" name="Google Shape;205;p33"/>
          <p:cNvPicPr preferRelativeResize="0"/>
          <p:nvPr/>
        </p:nvPicPr>
        <p:blipFill>
          <a:blip r:embed="rId5">
            <a:alphaModFix/>
          </a:blip>
          <a:stretch>
            <a:fillRect/>
          </a:stretch>
        </p:blipFill>
        <p:spPr>
          <a:xfrm>
            <a:off x="1834650" y="1226409"/>
            <a:ext cx="1411175" cy="2052618"/>
          </a:xfrm>
          <a:prstGeom prst="rect">
            <a:avLst/>
          </a:prstGeom>
          <a:noFill/>
          <a:ln>
            <a:noFill/>
          </a:ln>
        </p:spPr>
      </p:pic>
      <p:pic>
        <p:nvPicPr>
          <p:cNvPr id="206" name="Google Shape;206;p33"/>
          <p:cNvPicPr preferRelativeResize="0"/>
          <p:nvPr/>
        </p:nvPicPr>
        <p:blipFill>
          <a:blip r:embed="rId6">
            <a:alphaModFix/>
          </a:blip>
          <a:stretch>
            <a:fillRect/>
          </a:stretch>
        </p:blipFill>
        <p:spPr>
          <a:xfrm>
            <a:off x="3516900" y="1226425"/>
            <a:ext cx="1411175" cy="2052620"/>
          </a:xfrm>
          <a:prstGeom prst="rect">
            <a:avLst/>
          </a:prstGeom>
          <a:noFill/>
          <a:ln>
            <a:noFill/>
          </a:ln>
        </p:spPr>
      </p:pic>
      <p:pic>
        <p:nvPicPr>
          <p:cNvPr id="207" name="Google Shape;207;p33"/>
          <p:cNvPicPr preferRelativeResize="0"/>
          <p:nvPr/>
        </p:nvPicPr>
        <p:blipFill>
          <a:blip r:embed="rId7">
            <a:alphaModFix/>
          </a:blip>
          <a:stretch>
            <a:fillRect/>
          </a:stretch>
        </p:blipFill>
        <p:spPr>
          <a:xfrm>
            <a:off x="5199148" y="1226425"/>
            <a:ext cx="1411175" cy="20526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125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 conversion</a:t>
            </a:r>
            <a:endParaRPr/>
          </a:p>
        </p:txBody>
      </p:sp>
      <p:pic>
        <p:nvPicPr>
          <p:cNvPr id="213" name="Google Shape;213;p34"/>
          <p:cNvPicPr preferRelativeResize="0"/>
          <p:nvPr/>
        </p:nvPicPr>
        <p:blipFill rotWithShape="1">
          <a:blip r:embed="rId3">
            <a:alphaModFix/>
          </a:blip>
          <a:srcRect b="1594" l="0" r="2362" t="0"/>
          <a:stretch/>
        </p:blipFill>
        <p:spPr>
          <a:xfrm>
            <a:off x="2276425" y="973075"/>
            <a:ext cx="1970525" cy="2855850"/>
          </a:xfrm>
          <a:prstGeom prst="rect">
            <a:avLst/>
          </a:prstGeom>
          <a:noFill/>
          <a:ln>
            <a:noFill/>
          </a:ln>
        </p:spPr>
      </p:pic>
      <p:pic>
        <p:nvPicPr>
          <p:cNvPr id="214" name="Google Shape;214;p34"/>
          <p:cNvPicPr preferRelativeResize="0"/>
          <p:nvPr/>
        </p:nvPicPr>
        <p:blipFill>
          <a:blip r:embed="rId4">
            <a:alphaModFix/>
          </a:blip>
          <a:stretch>
            <a:fillRect/>
          </a:stretch>
        </p:blipFill>
        <p:spPr>
          <a:xfrm>
            <a:off x="123075" y="961875"/>
            <a:ext cx="1970525" cy="2855850"/>
          </a:xfrm>
          <a:prstGeom prst="rect">
            <a:avLst/>
          </a:prstGeom>
          <a:noFill/>
          <a:ln>
            <a:noFill/>
          </a:ln>
        </p:spPr>
      </p:pic>
      <p:sp>
        <p:nvSpPr>
          <p:cNvPr id="215" name="Google Shape;215;p34"/>
          <p:cNvSpPr txBox="1"/>
          <p:nvPr/>
        </p:nvSpPr>
        <p:spPr>
          <a:xfrm>
            <a:off x="233688" y="4012075"/>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Real fp: Whorl</a:t>
            </a:r>
            <a:endParaRPr/>
          </a:p>
        </p:txBody>
      </p:sp>
      <p:sp>
        <p:nvSpPr>
          <p:cNvPr id="216" name="Google Shape;216;p34"/>
          <p:cNvSpPr txBox="1"/>
          <p:nvPr/>
        </p:nvSpPr>
        <p:spPr>
          <a:xfrm>
            <a:off x="2165038" y="4012075"/>
            <a:ext cx="219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Fake fp: Tented Arch</a:t>
            </a:r>
            <a:endParaRPr/>
          </a:p>
        </p:txBody>
      </p:sp>
      <p:pic>
        <p:nvPicPr>
          <p:cNvPr id="217" name="Google Shape;217;p34"/>
          <p:cNvPicPr preferRelativeResize="0"/>
          <p:nvPr/>
        </p:nvPicPr>
        <p:blipFill>
          <a:blip r:embed="rId5">
            <a:alphaModFix/>
          </a:blip>
          <a:stretch>
            <a:fillRect/>
          </a:stretch>
        </p:blipFill>
        <p:spPr>
          <a:xfrm>
            <a:off x="4467525" y="921825"/>
            <a:ext cx="2193300" cy="2855850"/>
          </a:xfrm>
          <a:prstGeom prst="rect">
            <a:avLst/>
          </a:prstGeom>
          <a:noFill/>
          <a:ln>
            <a:noFill/>
          </a:ln>
        </p:spPr>
      </p:pic>
      <p:pic>
        <p:nvPicPr>
          <p:cNvPr id="218" name="Google Shape;218;p34"/>
          <p:cNvPicPr preferRelativeResize="0"/>
          <p:nvPr/>
        </p:nvPicPr>
        <p:blipFill>
          <a:blip r:embed="rId6">
            <a:alphaModFix/>
          </a:blip>
          <a:stretch>
            <a:fillRect/>
          </a:stretch>
        </p:blipFill>
        <p:spPr>
          <a:xfrm>
            <a:off x="6814150" y="850825"/>
            <a:ext cx="1970525" cy="2855834"/>
          </a:xfrm>
          <a:prstGeom prst="rect">
            <a:avLst/>
          </a:prstGeom>
          <a:noFill/>
          <a:ln>
            <a:noFill/>
          </a:ln>
        </p:spPr>
      </p:pic>
      <p:sp>
        <p:nvSpPr>
          <p:cNvPr id="219" name="Google Shape;219;p34"/>
          <p:cNvSpPr txBox="1"/>
          <p:nvPr/>
        </p:nvSpPr>
        <p:spPr>
          <a:xfrm>
            <a:off x="4578975" y="3904375"/>
            <a:ext cx="197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Minutiae Mask Real fp Arch</a:t>
            </a:r>
            <a:endParaRPr/>
          </a:p>
        </p:txBody>
      </p:sp>
      <p:sp>
        <p:nvSpPr>
          <p:cNvPr id="220" name="Google Shape;220;p34"/>
          <p:cNvSpPr txBox="1"/>
          <p:nvPr/>
        </p:nvSpPr>
        <p:spPr>
          <a:xfrm>
            <a:off x="6869751" y="3904375"/>
            <a:ext cx="207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rPr>
              <a:t>Minutiae Mask Fake fp Tented Arch</a:t>
            </a:r>
            <a:endParaRPr/>
          </a:p>
        </p:txBody>
      </p:sp>
      <p:cxnSp>
        <p:nvCxnSpPr>
          <p:cNvPr id="221" name="Google Shape;221;p34"/>
          <p:cNvCxnSpPr/>
          <p:nvPr/>
        </p:nvCxnSpPr>
        <p:spPr>
          <a:xfrm>
            <a:off x="4395538" y="698425"/>
            <a:ext cx="34800" cy="4435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cxnSp>
        <p:nvCxnSpPr>
          <p:cNvPr id="226" name="Google Shape;226;p35"/>
          <p:cNvCxnSpPr/>
          <p:nvPr/>
        </p:nvCxnSpPr>
        <p:spPr>
          <a:xfrm>
            <a:off x="4395538" y="698425"/>
            <a:ext cx="34800" cy="4435500"/>
          </a:xfrm>
          <a:prstGeom prst="straightConnector1">
            <a:avLst/>
          </a:prstGeom>
          <a:noFill/>
          <a:ln cap="flat" cmpd="sng" w="19050">
            <a:solidFill>
              <a:schemeClr val="dk2"/>
            </a:solidFill>
            <a:prstDash val="solid"/>
            <a:round/>
            <a:headEnd len="med" w="med" type="none"/>
            <a:tailEnd len="med" w="med" type="none"/>
          </a:ln>
        </p:spPr>
      </p:cxnSp>
      <p:pic>
        <p:nvPicPr>
          <p:cNvPr id="227" name="Google Shape;227;p35"/>
          <p:cNvPicPr preferRelativeResize="0"/>
          <p:nvPr/>
        </p:nvPicPr>
        <p:blipFill>
          <a:blip r:embed="rId3">
            <a:alphaModFix/>
          </a:blip>
          <a:stretch>
            <a:fillRect/>
          </a:stretch>
        </p:blipFill>
        <p:spPr>
          <a:xfrm>
            <a:off x="123088" y="973087"/>
            <a:ext cx="1970525" cy="2855836"/>
          </a:xfrm>
          <a:prstGeom prst="rect">
            <a:avLst/>
          </a:prstGeom>
          <a:noFill/>
          <a:ln>
            <a:noFill/>
          </a:ln>
        </p:spPr>
      </p:pic>
      <p:pic>
        <p:nvPicPr>
          <p:cNvPr id="228" name="Google Shape;228;p35"/>
          <p:cNvPicPr preferRelativeResize="0"/>
          <p:nvPr/>
        </p:nvPicPr>
        <p:blipFill>
          <a:blip r:embed="rId4">
            <a:alphaModFix/>
          </a:blip>
          <a:stretch>
            <a:fillRect/>
          </a:stretch>
        </p:blipFill>
        <p:spPr>
          <a:xfrm>
            <a:off x="2259325" y="973087"/>
            <a:ext cx="1970525" cy="2855836"/>
          </a:xfrm>
          <a:prstGeom prst="rect">
            <a:avLst/>
          </a:prstGeom>
          <a:noFill/>
          <a:ln>
            <a:noFill/>
          </a:ln>
        </p:spPr>
      </p:pic>
      <p:sp>
        <p:nvSpPr>
          <p:cNvPr id="229" name="Google Shape;229;p35"/>
          <p:cNvSpPr txBox="1"/>
          <p:nvPr/>
        </p:nvSpPr>
        <p:spPr>
          <a:xfrm>
            <a:off x="123088" y="3904375"/>
            <a:ext cx="206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All minutiaes of real fp Whorl</a:t>
            </a:r>
            <a:endParaRPr/>
          </a:p>
        </p:txBody>
      </p:sp>
      <p:sp>
        <p:nvSpPr>
          <p:cNvPr id="230" name="Google Shape;230;p35"/>
          <p:cNvSpPr txBox="1"/>
          <p:nvPr/>
        </p:nvSpPr>
        <p:spPr>
          <a:xfrm>
            <a:off x="2465588" y="3904375"/>
            <a:ext cx="203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All minutiaes of fake fp Tented Arch</a:t>
            </a:r>
            <a:endParaRPr/>
          </a:p>
        </p:txBody>
      </p:sp>
      <p:pic>
        <p:nvPicPr>
          <p:cNvPr id="231" name="Google Shape;231;p35"/>
          <p:cNvPicPr preferRelativeResize="0"/>
          <p:nvPr/>
        </p:nvPicPr>
        <p:blipFill>
          <a:blip r:embed="rId5">
            <a:alphaModFix/>
          </a:blip>
          <a:stretch>
            <a:fillRect/>
          </a:stretch>
        </p:blipFill>
        <p:spPr>
          <a:xfrm>
            <a:off x="4536725" y="850825"/>
            <a:ext cx="1970525" cy="2855836"/>
          </a:xfrm>
          <a:prstGeom prst="rect">
            <a:avLst/>
          </a:prstGeom>
          <a:noFill/>
          <a:ln>
            <a:noFill/>
          </a:ln>
        </p:spPr>
      </p:pic>
      <p:pic>
        <p:nvPicPr>
          <p:cNvPr id="232" name="Google Shape;232;p35"/>
          <p:cNvPicPr preferRelativeResize="0"/>
          <p:nvPr/>
        </p:nvPicPr>
        <p:blipFill>
          <a:blip r:embed="rId6">
            <a:alphaModFix/>
          </a:blip>
          <a:stretch>
            <a:fillRect/>
          </a:stretch>
        </p:blipFill>
        <p:spPr>
          <a:xfrm>
            <a:off x="6814125" y="850813"/>
            <a:ext cx="1970525" cy="2855836"/>
          </a:xfrm>
          <a:prstGeom prst="rect">
            <a:avLst/>
          </a:prstGeom>
          <a:noFill/>
          <a:ln>
            <a:noFill/>
          </a:ln>
        </p:spPr>
      </p:pic>
      <p:sp>
        <p:nvSpPr>
          <p:cNvPr id="233" name="Google Shape;233;p35"/>
          <p:cNvSpPr txBox="1"/>
          <p:nvPr/>
        </p:nvSpPr>
        <p:spPr>
          <a:xfrm>
            <a:off x="4773000" y="4212175"/>
            <a:ext cx="35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Common minutiaes of both fingerprints</a:t>
            </a:r>
            <a:endParaRPr/>
          </a:p>
        </p:txBody>
      </p:sp>
      <p:sp>
        <p:nvSpPr>
          <p:cNvPr id="234" name="Google Shape;234;p35"/>
          <p:cNvSpPr txBox="1"/>
          <p:nvPr/>
        </p:nvSpPr>
        <p:spPr>
          <a:xfrm>
            <a:off x="4772988" y="3811975"/>
            <a:ext cx="12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Real fp</a:t>
            </a:r>
            <a:endParaRPr/>
          </a:p>
        </p:txBody>
      </p:sp>
      <p:sp>
        <p:nvSpPr>
          <p:cNvPr id="235" name="Google Shape;235;p35"/>
          <p:cNvSpPr txBox="1"/>
          <p:nvPr/>
        </p:nvSpPr>
        <p:spPr>
          <a:xfrm>
            <a:off x="7091400" y="3811975"/>
            <a:ext cx="10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Fake fp</a:t>
            </a:r>
            <a:endParaRPr/>
          </a:p>
        </p:txBody>
      </p:sp>
      <p:sp>
        <p:nvSpPr>
          <p:cNvPr id="236" name="Google Shape;236;p35"/>
          <p:cNvSpPr txBox="1"/>
          <p:nvPr>
            <p:ph type="title"/>
          </p:nvPr>
        </p:nvSpPr>
        <p:spPr>
          <a:xfrm>
            <a:off x="311700" y="125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Illustration of their Minutiaes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296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Intra user variation</a:t>
            </a:r>
            <a:endParaRPr/>
          </a:p>
        </p:txBody>
      </p:sp>
      <p:sp>
        <p:nvSpPr>
          <p:cNvPr id="242" name="Google Shape;242;p36"/>
          <p:cNvSpPr txBox="1"/>
          <p:nvPr>
            <p:ph idx="1" type="body"/>
          </p:nvPr>
        </p:nvSpPr>
        <p:spPr>
          <a:xfrm>
            <a:off x="311700" y="1287650"/>
            <a:ext cx="8520600" cy="20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goals:</a:t>
            </a:r>
            <a:endParaRPr/>
          </a:p>
          <a:p>
            <a:pPr indent="-342900" lvl="0" marL="457200" rtl="0" algn="l">
              <a:spcBef>
                <a:spcPts val="1200"/>
              </a:spcBef>
              <a:spcAft>
                <a:spcPts val="0"/>
              </a:spcAft>
              <a:buSzPts val="1800"/>
              <a:buAutoNum type="arabicPeriod"/>
            </a:pPr>
            <a:r>
              <a:rPr lang="en"/>
              <a:t>Scores between the real and fake fingerprint should be low</a:t>
            </a:r>
            <a:endParaRPr/>
          </a:p>
          <a:p>
            <a:pPr indent="-342900" lvl="0" marL="457200" rtl="0" algn="l">
              <a:spcBef>
                <a:spcPts val="0"/>
              </a:spcBef>
              <a:spcAft>
                <a:spcPts val="0"/>
              </a:spcAft>
              <a:buSzPts val="1800"/>
              <a:buAutoNum type="arabicPeriod"/>
            </a:pPr>
            <a:r>
              <a:rPr lang="en"/>
              <a:t>Different impressions of same fingerprint should produce same fake fingerprint. This is verified by matching scores between real impressions and their fake conversions.</a:t>
            </a:r>
            <a:endParaRPr/>
          </a:p>
        </p:txBody>
      </p:sp>
      <p:sp>
        <p:nvSpPr>
          <p:cNvPr id="243" name="Google Shape;243;p36"/>
          <p:cNvSpPr txBox="1"/>
          <p:nvPr/>
        </p:nvSpPr>
        <p:spPr>
          <a:xfrm>
            <a:off x="311700" y="3657750"/>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Example showed by converting two impressions of same fingerprint to same type and matching their scores - Whorl to Right type conversion</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5153925" y="0"/>
            <a:ext cx="2401675" cy="2606703"/>
          </a:xfrm>
          <a:prstGeom prst="rect">
            <a:avLst/>
          </a:prstGeom>
          <a:noFill/>
          <a:ln>
            <a:noFill/>
          </a:ln>
        </p:spPr>
      </p:pic>
      <p:pic>
        <p:nvPicPr>
          <p:cNvPr id="249" name="Google Shape;249;p37"/>
          <p:cNvPicPr preferRelativeResize="0"/>
          <p:nvPr/>
        </p:nvPicPr>
        <p:blipFill>
          <a:blip r:embed="rId4">
            <a:alphaModFix/>
          </a:blip>
          <a:stretch>
            <a:fillRect/>
          </a:stretch>
        </p:blipFill>
        <p:spPr>
          <a:xfrm>
            <a:off x="5153925" y="2528425"/>
            <a:ext cx="2401675" cy="2606703"/>
          </a:xfrm>
          <a:prstGeom prst="rect">
            <a:avLst/>
          </a:prstGeom>
          <a:noFill/>
          <a:ln>
            <a:noFill/>
          </a:ln>
        </p:spPr>
      </p:pic>
      <p:pic>
        <p:nvPicPr>
          <p:cNvPr id="250" name="Google Shape;250;p37"/>
          <p:cNvPicPr preferRelativeResize="0"/>
          <p:nvPr/>
        </p:nvPicPr>
        <p:blipFill>
          <a:blip r:embed="rId5">
            <a:alphaModFix/>
          </a:blip>
          <a:stretch>
            <a:fillRect/>
          </a:stretch>
        </p:blipFill>
        <p:spPr>
          <a:xfrm>
            <a:off x="1631050" y="0"/>
            <a:ext cx="2401675" cy="2606696"/>
          </a:xfrm>
          <a:prstGeom prst="rect">
            <a:avLst/>
          </a:prstGeom>
          <a:noFill/>
          <a:ln>
            <a:noFill/>
          </a:ln>
        </p:spPr>
      </p:pic>
      <p:pic>
        <p:nvPicPr>
          <p:cNvPr id="251" name="Google Shape;251;p37"/>
          <p:cNvPicPr preferRelativeResize="0"/>
          <p:nvPr/>
        </p:nvPicPr>
        <p:blipFill>
          <a:blip r:embed="rId6">
            <a:alphaModFix/>
          </a:blip>
          <a:stretch>
            <a:fillRect/>
          </a:stretch>
        </p:blipFill>
        <p:spPr>
          <a:xfrm>
            <a:off x="1631050" y="2528429"/>
            <a:ext cx="2401675" cy="2606696"/>
          </a:xfrm>
          <a:prstGeom prst="rect">
            <a:avLst/>
          </a:prstGeom>
          <a:noFill/>
          <a:ln>
            <a:noFill/>
          </a:ln>
        </p:spPr>
      </p:pic>
      <p:cxnSp>
        <p:nvCxnSpPr>
          <p:cNvPr id="252" name="Google Shape;252;p37"/>
          <p:cNvCxnSpPr>
            <a:stCxn id="250" idx="3"/>
            <a:endCxn id="248" idx="1"/>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7"/>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37"/>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255" name="Google Shape;255;p37"/>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256" name="Google Shape;256;p37"/>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57" name="Google Shape;257;p37"/>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58" name="Google Shape;258;p37"/>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259" name="Google Shape;259;p37"/>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260" name="Google Shape;260;p37"/>
          <p:cNvSpPr txBox="1"/>
          <p:nvPr/>
        </p:nvSpPr>
        <p:spPr>
          <a:xfrm>
            <a:off x="3450" y="6925"/>
            <a:ext cx="31809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t>Steps for showing image matching</a:t>
            </a:r>
            <a:endParaRPr b="1" sz="10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5137950" y="2524613"/>
            <a:ext cx="2401675" cy="2610516"/>
          </a:xfrm>
          <a:prstGeom prst="rect">
            <a:avLst/>
          </a:prstGeom>
          <a:noFill/>
          <a:ln>
            <a:noFill/>
          </a:ln>
        </p:spPr>
      </p:pic>
      <p:pic>
        <p:nvPicPr>
          <p:cNvPr id="266" name="Google Shape;266;p38"/>
          <p:cNvPicPr preferRelativeResize="0"/>
          <p:nvPr/>
        </p:nvPicPr>
        <p:blipFill>
          <a:blip r:embed="rId4">
            <a:alphaModFix/>
          </a:blip>
          <a:stretch>
            <a:fillRect/>
          </a:stretch>
        </p:blipFill>
        <p:spPr>
          <a:xfrm>
            <a:off x="5137950" y="-1912"/>
            <a:ext cx="2401675" cy="2610534"/>
          </a:xfrm>
          <a:prstGeom prst="rect">
            <a:avLst/>
          </a:prstGeom>
          <a:noFill/>
          <a:ln>
            <a:noFill/>
          </a:ln>
        </p:spPr>
      </p:pic>
      <p:pic>
        <p:nvPicPr>
          <p:cNvPr id="267" name="Google Shape;267;p38"/>
          <p:cNvPicPr preferRelativeResize="0"/>
          <p:nvPr/>
        </p:nvPicPr>
        <p:blipFill>
          <a:blip r:embed="rId5">
            <a:alphaModFix/>
          </a:blip>
          <a:stretch>
            <a:fillRect/>
          </a:stretch>
        </p:blipFill>
        <p:spPr>
          <a:xfrm>
            <a:off x="1604375" y="-1900"/>
            <a:ext cx="2401675" cy="2610525"/>
          </a:xfrm>
          <a:prstGeom prst="rect">
            <a:avLst/>
          </a:prstGeom>
          <a:noFill/>
          <a:ln>
            <a:noFill/>
          </a:ln>
        </p:spPr>
      </p:pic>
      <p:pic>
        <p:nvPicPr>
          <p:cNvPr id="268" name="Google Shape;268;p38"/>
          <p:cNvPicPr preferRelativeResize="0"/>
          <p:nvPr/>
        </p:nvPicPr>
        <p:blipFill>
          <a:blip r:embed="rId6">
            <a:alphaModFix/>
          </a:blip>
          <a:stretch>
            <a:fillRect/>
          </a:stretch>
        </p:blipFill>
        <p:spPr>
          <a:xfrm>
            <a:off x="1604375" y="2524625"/>
            <a:ext cx="2401675" cy="2610500"/>
          </a:xfrm>
          <a:prstGeom prst="rect">
            <a:avLst/>
          </a:prstGeom>
          <a:noFill/>
          <a:ln>
            <a:noFill/>
          </a:ln>
        </p:spPr>
      </p:pic>
      <p:sp>
        <p:nvSpPr>
          <p:cNvPr id="269" name="Google Shape;269;p38"/>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270" name="Google Shape;270;p38"/>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cxnSp>
        <p:nvCxnSpPr>
          <p:cNvPr id="271" name="Google Shape;271;p38"/>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38"/>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273" name="Google Shape;273;p38"/>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74" name="Google Shape;274;p38"/>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75" name="Google Shape;275;p38"/>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276" name="Google Shape;276;p38"/>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282" name="Google Shape;282;p39"/>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cxnSp>
        <p:nvCxnSpPr>
          <p:cNvPr id="283" name="Google Shape;283;p39"/>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9"/>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39"/>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86" name="Google Shape;286;p39"/>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287" name="Google Shape;287;p39"/>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288" name="Google Shape;288;p39"/>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pic>
        <p:nvPicPr>
          <p:cNvPr id="289" name="Google Shape;289;p39"/>
          <p:cNvPicPr preferRelativeResize="0"/>
          <p:nvPr/>
        </p:nvPicPr>
        <p:blipFill>
          <a:blip r:embed="rId3">
            <a:alphaModFix/>
          </a:blip>
          <a:stretch>
            <a:fillRect/>
          </a:stretch>
        </p:blipFill>
        <p:spPr>
          <a:xfrm>
            <a:off x="1604375" y="2524613"/>
            <a:ext cx="2401675" cy="2610516"/>
          </a:xfrm>
          <a:prstGeom prst="rect">
            <a:avLst/>
          </a:prstGeom>
          <a:noFill/>
          <a:ln>
            <a:noFill/>
          </a:ln>
        </p:spPr>
      </p:pic>
      <p:pic>
        <p:nvPicPr>
          <p:cNvPr id="290" name="Google Shape;290;p39"/>
          <p:cNvPicPr preferRelativeResize="0"/>
          <p:nvPr/>
        </p:nvPicPr>
        <p:blipFill>
          <a:blip r:embed="rId4">
            <a:alphaModFix/>
          </a:blip>
          <a:stretch>
            <a:fillRect/>
          </a:stretch>
        </p:blipFill>
        <p:spPr>
          <a:xfrm>
            <a:off x="1604375" y="-1900"/>
            <a:ext cx="2401675" cy="2610516"/>
          </a:xfrm>
          <a:prstGeom prst="rect">
            <a:avLst/>
          </a:prstGeom>
          <a:noFill/>
          <a:ln>
            <a:noFill/>
          </a:ln>
        </p:spPr>
      </p:pic>
      <p:pic>
        <p:nvPicPr>
          <p:cNvPr id="291" name="Google Shape;291;p39"/>
          <p:cNvPicPr preferRelativeResize="0"/>
          <p:nvPr/>
        </p:nvPicPr>
        <p:blipFill>
          <a:blip r:embed="rId5">
            <a:alphaModFix/>
          </a:blip>
          <a:stretch>
            <a:fillRect/>
          </a:stretch>
        </p:blipFill>
        <p:spPr>
          <a:xfrm>
            <a:off x="5137950" y="-1900"/>
            <a:ext cx="2401675" cy="2610516"/>
          </a:xfrm>
          <a:prstGeom prst="rect">
            <a:avLst/>
          </a:prstGeom>
          <a:noFill/>
          <a:ln>
            <a:noFill/>
          </a:ln>
        </p:spPr>
      </p:pic>
      <p:pic>
        <p:nvPicPr>
          <p:cNvPr id="292" name="Google Shape;292;p39"/>
          <p:cNvPicPr preferRelativeResize="0"/>
          <p:nvPr/>
        </p:nvPicPr>
        <p:blipFill>
          <a:blip r:embed="rId6">
            <a:alphaModFix/>
          </a:blip>
          <a:stretch>
            <a:fillRect/>
          </a:stretch>
        </p:blipFill>
        <p:spPr>
          <a:xfrm>
            <a:off x="5137950" y="2526525"/>
            <a:ext cx="2401675" cy="261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nvSpPr>
        <p:spPr>
          <a:xfrm>
            <a:off x="399675" y="2207400"/>
            <a:ext cx="5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349</a:t>
            </a:r>
            <a:endParaRPr/>
          </a:p>
        </p:txBody>
      </p:sp>
      <p:sp>
        <p:nvSpPr>
          <p:cNvPr id="298" name="Google Shape;298;p40"/>
          <p:cNvSpPr txBox="1"/>
          <p:nvPr/>
        </p:nvSpPr>
        <p:spPr>
          <a:xfrm>
            <a:off x="4211425" y="3201700"/>
            <a:ext cx="69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119</a:t>
            </a:r>
            <a:endParaRPr/>
          </a:p>
        </p:txBody>
      </p:sp>
      <p:sp>
        <p:nvSpPr>
          <p:cNvPr id="299" name="Google Shape;299;p40"/>
          <p:cNvSpPr txBox="1"/>
          <p:nvPr/>
        </p:nvSpPr>
        <p:spPr>
          <a:xfrm>
            <a:off x="4252488" y="661625"/>
            <a:ext cx="63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157</a:t>
            </a:r>
            <a:endParaRPr/>
          </a:p>
        </p:txBody>
      </p:sp>
      <p:sp>
        <p:nvSpPr>
          <p:cNvPr id="300" name="Google Shape;300;p40"/>
          <p:cNvSpPr txBox="1"/>
          <p:nvPr/>
        </p:nvSpPr>
        <p:spPr>
          <a:xfrm>
            <a:off x="8206950" y="2263950"/>
            <a:ext cx="80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176</a:t>
            </a:r>
            <a:endParaRPr/>
          </a:p>
        </p:txBody>
      </p:sp>
      <p:pic>
        <p:nvPicPr>
          <p:cNvPr id="301" name="Google Shape;301;p40"/>
          <p:cNvPicPr preferRelativeResize="0"/>
          <p:nvPr/>
        </p:nvPicPr>
        <p:blipFill>
          <a:blip r:embed="rId3">
            <a:alphaModFix/>
          </a:blip>
          <a:stretch>
            <a:fillRect/>
          </a:stretch>
        </p:blipFill>
        <p:spPr>
          <a:xfrm>
            <a:off x="5137949" y="0"/>
            <a:ext cx="2401675" cy="2606700"/>
          </a:xfrm>
          <a:prstGeom prst="rect">
            <a:avLst/>
          </a:prstGeom>
          <a:noFill/>
          <a:ln>
            <a:noFill/>
          </a:ln>
        </p:spPr>
      </p:pic>
      <p:pic>
        <p:nvPicPr>
          <p:cNvPr id="302" name="Google Shape;302;p40"/>
          <p:cNvPicPr preferRelativeResize="0"/>
          <p:nvPr/>
        </p:nvPicPr>
        <p:blipFill>
          <a:blip r:embed="rId4">
            <a:alphaModFix/>
          </a:blip>
          <a:stretch>
            <a:fillRect/>
          </a:stretch>
        </p:blipFill>
        <p:spPr>
          <a:xfrm>
            <a:off x="1604376" y="2532988"/>
            <a:ext cx="2401676" cy="2610517"/>
          </a:xfrm>
          <a:prstGeom prst="rect">
            <a:avLst/>
          </a:prstGeom>
          <a:noFill/>
          <a:ln>
            <a:noFill/>
          </a:ln>
        </p:spPr>
      </p:pic>
      <p:pic>
        <p:nvPicPr>
          <p:cNvPr id="303" name="Google Shape;303;p40"/>
          <p:cNvPicPr preferRelativeResize="0"/>
          <p:nvPr/>
        </p:nvPicPr>
        <p:blipFill>
          <a:blip r:embed="rId5">
            <a:alphaModFix/>
          </a:blip>
          <a:stretch>
            <a:fillRect/>
          </a:stretch>
        </p:blipFill>
        <p:spPr>
          <a:xfrm>
            <a:off x="1604375" y="0"/>
            <a:ext cx="2401676" cy="2606700"/>
          </a:xfrm>
          <a:prstGeom prst="rect">
            <a:avLst/>
          </a:prstGeom>
          <a:noFill/>
          <a:ln>
            <a:noFill/>
          </a:ln>
        </p:spPr>
      </p:pic>
      <p:pic>
        <p:nvPicPr>
          <p:cNvPr id="304" name="Google Shape;304;p40"/>
          <p:cNvPicPr preferRelativeResize="0"/>
          <p:nvPr/>
        </p:nvPicPr>
        <p:blipFill>
          <a:blip r:embed="rId6">
            <a:alphaModFix/>
          </a:blip>
          <a:stretch>
            <a:fillRect/>
          </a:stretch>
        </p:blipFill>
        <p:spPr>
          <a:xfrm>
            <a:off x="5137950" y="2534905"/>
            <a:ext cx="2401675" cy="2606696"/>
          </a:xfrm>
          <a:prstGeom prst="rect">
            <a:avLst/>
          </a:prstGeom>
          <a:noFill/>
          <a:ln>
            <a:noFill/>
          </a:ln>
        </p:spPr>
      </p:pic>
      <p:sp>
        <p:nvSpPr>
          <p:cNvPr id="305" name="Google Shape;305;p40"/>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cxnSp>
        <p:nvCxnSpPr>
          <p:cNvPr id="306" name="Google Shape;306;p40"/>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40"/>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40"/>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cxnSp>
        <p:nvCxnSpPr>
          <p:cNvPr id="309" name="Google Shape;309;p40"/>
          <p:cNvCxnSpPr>
            <a:stCxn id="297" idx="3"/>
            <a:endCxn id="303" idx="1"/>
          </p:cNvCxnSpPr>
          <p:nvPr/>
        </p:nvCxnSpPr>
        <p:spPr>
          <a:xfrm flipH="1" rot="10800000">
            <a:off x="912975" y="1303500"/>
            <a:ext cx="691500" cy="1104000"/>
          </a:xfrm>
          <a:prstGeom prst="curvedConnector3">
            <a:avLst>
              <a:gd fmla="val 49993" name="adj1"/>
            </a:avLst>
          </a:prstGeom>
          <a:noFill/>
          <a:ln cap="flat" cmpd="sng" w="9525">
            <a:solidFill>
              <a:schemeClr val="dk2"/>
            </a:solidFill>
            <a:prstDash val="solid"/>
            <a:round/>
            <a:headEnd len="med" w="med" type="none"/>
            <a:tailEnd len="med" w="med" type="none"/>
          </a:ln>
        </p:spPr>
      </p:cxnSp>
      <p:cxnSp>
        <p:nvCxnSpPr>
          <p:cNvPr id="310" name="Google Shape;310;p40"/>
          <p:cNvCxnSpPr>
            <a:stCxn id="297" idx="3"/>
            <a:endCxn id="302" idx="1"/>
          </p:cNvCxnSpPr>
          <p:nvPr/>
        </p:nvCxnSpPr>
        <p:spPr>
          <a:xfrm>
            <a:off x="912975" y="2407500"/>
            <a:ext cx="691500" cy="1430700"/>
          </a:xfrm>
          <a:prstGeom prst="curvedConnector3">
            <a:avLst>
              <a:gd fmla="val 49993" name="adj1"/>
            </a:avLst>
          </a:prstGeom>
          <a:noFill/>
          <a:ln cap="flat" cmpd="sng" w="9525">
            <a:solidFill>
              <a:schemeClr val="dk2"/>
            </a:solidFill>
            <a:prstDash val="solid"/>
            <a:round/>
            <a:headEnd len="med" w="med" type="none"/>
            <a:tailEnd len="med" w="med" type="none"/>
          </a:ln>
        </p:spPr>
      </p:cxnSp>
      <p:cxnSp>
        <p:nvCxnSpPr>
          <p:cNvPr id="311" name="Google Shape;311;p40"/>
          <p:cNvCxnSpPr>
            <a:stCxn id="300" idx="1"/>
            <a:endCxn id="304" idx="3"/>
          </p:cNvCxnSpPr>
          <p:nvPr/>
        </p:nvCxnSpPr>
        <p:spPr>
          <a:xfrm flipH="1">
            <a:off x="7539750" y="2464050"/>
            <a:ext cx="667200" cy="1374300"/>
          </a:xfrm>
          <a:prstGeom prst="curvedConnector3">
            <a:avLst>
              <a:gd fmla="val 50009" name="adj1"/>
            </a:avLst>
          </a:prstGeom>
          <a:noFill/>
          <a:ln cap="flat" cmpd="sng" w="9525">
            <a:solidFill>
              <a:schemeClr val="dk2"/>
            </a:solidFill>
            <a:prstDash val="solid"/>
            <a:round/>
            <a:headEnd len="med" w="med" type="none"/>
            <a:tailEnd len="med" w="med" type="none"/>
          </a:ln>
        </p:spPr>
      </p:cxnSp>
      <p:cxnSp>
        <p:nvCxnSpPr>
          <p:cNvPr id="312" name="Google Shape;312;p40"/>
          <p:cNvCxnSpPr>
            <a:stCxn id="300" idx="1"/>
            <a:endCxn id="301" idx="3"/>
          </p:cNvCxnSpPr>
          <p:nvPr/>
        </p:nvCxnSpPr>
        <p:spPr>
          <a:xfrm rot="10800000">
            <a:off x="7539750" y="1303350"/>
            <a:ext cx="667200" cy="1160700"/>
          </a:xfrm>
          <a:prstGeom prst="curvedConnector3">
            <a:avLst>
              <a:gd fmla="val 50009" name="adj1"/>
            </a:avLst>
          </a:prstGeom>
          <a:noFill/>
          <a:ln cap="flat" cmpd="sng" w="9525">
            <a:solidFill>
              <a:schemeClr val="dk2"/>
            </a:solidFill>
            <a:prstDash val="solid"/>
            <a:round/>
            <a:headEnd len="med" w="med" type="none"/>
            <a:tailEnd len="med" w="med" type="none"/>
          </a:ln>
        </p:spPr>
      </p:cxnSp>
      <p:sp>
        <p:nvSpPr>
          <p:cNvPr id="313" name="Google Shape;313;p40"/>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314" name="Google Shape;314;p40"/>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315" name="Google Shape;315;p40"/>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316" name="Google Shape;316;p40"/>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Cropped scores</a:t>
            </a:r>
            <a:endParaRPr/>
          </a:p>
        </p:txBody>
      </p:sp>
      <p:sp>
        <p:nvSpPr>
          <p:cNvPr id="322" name="Google Shape;322;p41"/>
          <p:cNvSpPr txBox="1"/>
          <p:nvPr/>
        </p:nvSpPr>
        <p:spPr>
          <a:xfrm>
            <a:off x="3996325" y="1947325"/>
            <a:ext cx="4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34</a:t>
            </a:r>
            <a:endParaRPr/>
          </a:p>
        </p:txBody>
      </p:sp>
      <p:sp>
        <p:nvSpPr>
          <p:cNvPr id="323" name="Google Shape;323;p41"/>
          <p:cNvSpPr txBox="1"/>
          <p:nvPr/>
        </p:nvSpPr>
        <p:spPr>
          <a:xfrm>
            <a:off x="141500" y="2721075"/>
            <a:ext cx="5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197</a:t>
            </a:r>
            <a:endParaRPr/>
          </a:p>
        </p:txBody>
      </p:sp>
      <p:sp>
        <p:nvSpPr>
          <p:cNvPr id="324" name="Google Shape;324;p41"/>
          <p:cNvSpPr txBox="1"/>
          <p:nvPr/>
        </p:nvSpPr>
        <p:spPr>
          <a:xfrm>
            <a:off x="7522350" y="2721088"/>
            <a:ext cx="4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70</a:t>
            </a:r>
            <a:endParaRPr/>
          </a:p>
        </p:txBody>
      </p:sp>
      <p:sp>
        <p:nvSpPr>
          <p:cNvPr id="325" name="Google Shape;325;p41"/>
          <p:cNvSpPr txBox="1"/>
          <p:nvPr/>
        </p:nvSpPr>
        <p:spPr>
          <a:xfrm>
            <a:off x="3996325" y="4021100"/>
            <a:ext cx="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326" name="Google Shape;326;p41"/>
          <p:cNvSpPr txBox="1"/>
          <p:nvPr/>
        </p:nvSpPr>
        <p:spPr>
          <a:xfrm>
            <a:off x="100775" y="111602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327" name="Google Shape;327;p41"/>
          <p:cNvSpPr txBox="1"/>
          <p:nvPr/>
        </p:nvSpPr>
        <p:spPr>
          <a:xfrm>
            <a:off x="100775" y="38950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328" name="Google Shape;328;p41"/>
          <p:cNvSpPr txBox="1"/>
          <p:nvPr/>
        </p:nvSpPr>
        <p:spPr>
          <a:xfrm>
            <a:off x="7721900" y="111602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329" name="Google Shape;329;p41"/>
          <p:cNvSpPr txBox="1"/>
          <p:nvPr/>
        </p:nvSpPr>
        <p:spPr>
          <a:xfrm>
            <a:off x="7721900" y="38950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cxnSp>
        <p:nvCxnSpPr>
          <p:cNvPr id="330" name="Google Shape;330;p41"/>
          <p:cNvCxnSpPr>
            <a:stCxn id="323" idx="3"/>
            <a:endCxn id="331" idx="1"/>
          </p:cNvCxnSpPr>
          <p:nvPr/>
        </p:nvCxnSpPr>
        <p:spPr>
          <a:xfrm>
            <a:off x="681200" y="2921175"/>
            <a:ext cx="1077000" cy="782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32" name="Google Shape;332;p41"/>
          <p:cNvCxnSpPr>
            <a:endCxn id="333" idx="1"/>
          </p:cNvCxnSpPr>
          <p:nvPr/>
        </p:nvCxnSpPr>
        <p:spPr>
          <a:xfrm flipH="1" rot="10800000">
            <a:off x="693350" y="1878013"/>
            <a:ext cx="1065000" cy="1058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34" name="Google Shape;334;p41"/>
          <p:cNvCxnSpPr>
            <a:stCxn id="324" idx="1"/>
            <a:endCxn id="335" idx="3"/>
          </p:cNvCxnSpPr>
          <p:nvPr/>
        </p:nvCxnSpPr>
        <p:spPr>
          <a:xfrm flipH="1">
            <a:off x="6603750" y="2921188"/>
            <a:ext cx="918600" cy="782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36" name="Google Shape;336;p41"/>
          <p:cNvCxnSpPr>
            <a:stCxn id="324" idx="1"/>
            <a:endCxn id="337" idx="3"/>
          </p:cNvCxnSpPr>
          <p:nvPr/>
        </p:nvCxnSpPr>
        <p:spPr>
          <a:xfrm rot="10800000">
            <a:off x="6561150" y="1639288"/>
            <a:ext cx="961200" cy="12819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38" name="Google Shape;338;p41"/>
          <p:cNvCxnSpPr/>
          <p:nvPr/>
        </p:nvCxnSpPr>
        <p:spPr>
          <a:xfrm>
            <a:off x="3158725" y="1867375"/>
            <a:ext cx="2044800" cy="213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41"/>
          <p:cNvCxnSpPr/>
          <p:nvPr/>
        </p:nvCxnSpPr>
        <p:spPr>
          <a:xfrm>
            <a:off x="3158725" y="3908225"/>
            <a:ext cx="2044800" cy="213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41"/>
          <p:cNvSpPr txBox="1"/>
          <p:nvPr/>
        </p:nvSpPr>
        <p:spPr>
          <a:xfrm>
            <a:off x="3466525" y="1547125"/>
            <a:ext cx="14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Conversion</a:t>
            </a:r>
            <a:endParaRPr/>
          </a:p>
        </p:txBody>
      </p:sp>
      <p:sp>
        <p:nvSpPr>
          <p:cNvPr id="341" name="Google Shape;341;p41"/>
          <p:cNvSpPr txBox="1"/>
          <p:nvPr/>
        </p:nvSpPr>
        <p:spPr>
          <a:xfrm>
            <a:off x="3466525" y="3416450"/>
            <a:ext cx="14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Conversion</a:t>
            </a:r>
            <a:endParaRPr/>
          </a:p>
        </p:txBody>
      </p:sp>
      <p:pic>
        <p:nvPicPr>
          <p:cNvPr id="342" name="Google Shape;342;p41"/>
          <p:cNvPicPr preferRelativeResize="0"/>
          <p:nvPr/>
        </p:nvPicPr>
        <p:blipFill>
          <a:blip r:embed="rId3">
            <a:alphaModFix/>
          </a:blip>
          <a:stretch>
            <a:fillRect/>
          </a:stretch>
        </p:blipFill>
        <p:spPr>
          <a:xfrm>
            <a:off x="1758338" y="3212050"/>
            <a:ext cx="1095575" cy="1413645"/>
          </a:xfrm>
          <a:prstGeom prst="rect">
            <a:avLst/>
          </a:prstGeom>
          <a:noFill/>
          <a:ln>
            <a:noFill/>
          </a:ln>
        </p:spPr>
      </p:pic>
      <p:pic>
        <p:nvPicPr>
          <p:cNvPr id="343" name="Google Shape;343;p41"/>
          <p:cNvPicPr preferRelativeResize="0"/>
          <p:nvPr/>
        </p:nvPicPr>
        <p:blipFill>
          <a:blip r:embed="rId4">
            <a:alphaModFix/>
          </a:blip>
          <a:stretch>
            <a:fillRect/>
          </a:stretch>
        </p:blipFill>
        <p:spPr>
          <a:xfrm>
            <a:off x="5465550" y="3212050"/>
            <a:ext cx="1095575" cy="1413644"/>
          </a:xfrm>
          <a:prstGeom prst="rect">
            <a:avLst/>
          </a:prstGeom>
          <a:noFill/>
          <a:ln>
            <a:noFill/>
          </a:ln>
        </p:spPr>
      </p:pic>
      <p:pic>
        <p:nvPicPr>
          <p:cNvPr id="344" name="Google Shape;344;p41"/>
          <p:cNvPicPr preferRelativeResize="0"/>
          <p:nvPr/>
        </p:nvPicPr>
        <p:blipFill>
          <a:blip r:embed="rId5">
            <a:alphaModFix/>
          </a:blip>
          <a:stretch>
            <a:fillRect/>
          </a:stretch>
        </p:blipFill>
        <p:spPr>
          <a:xfrm>
            <a:off x="1801113" y="1040395"/>
            <a:ext cx="1095575" cy="1413645"/>
          </a:xfrm>
          <a:prstGeom prst="rect">
            <a:avLst/>
          </a:prstGeom>
          <a:noFill/>
          <a:ln>
            <a:noFill/>
          </a:ln>
        </p:spPr>
      </p:pic>
      <p:pic>
        <p:nvPicPr>
          <p:cNvPr id="337" name="Google Shape;337;p41"/>
          <p:cNvPicPr preferRelativeResize="0"/>
          <p:nvPr/>
        </p:nvPicPr>
        <p:blipFill>
          <a:blip r:embed="rId6">
            <a:alphaModFix/>
          </a:blip>
          <a:stretch>
            <a:fillRect/>
          </a:stretch>
        </p:blipFill>
        <p:spPr>
          <a:xfrm>
            <a:off x="5465550" y="932550"/>
            <a:ext cx="1095575" cy="14136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case of </a:t>
            </a:r>
            <a:r>
              <a:rPr lang="en"/>
              <a:t>security break and fingerprint leakage, user’s original fingerprints should not be compromised</a:t>
            </a:r>
            <a:endParaRPr/>
          </a:p>
          <a:p>
            <a:pPr indent="0" lvl="0" marL="0" rtl="0" algn="l">
              <a:spcBef>
                <a:spcPts val="1200"/>
              </a:spcBef>
              <a:spcAft>
                <a:spcPts val="0"/>
              </a:spcAft>
              <a:buNone/>
            </a:pPr>
            <a:r>
              <a:rPr lang="en"/>
              <a:t>Even if the architecture and the key associated with a user is leaked, one should not be able to trace back the real fingerprint of any user</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cxnSp>
        <p:nvCxnSpPr>
          <p:cNvPr id="349" name="Google Shape;349;p42"/>
          <p:cNvCxnSpPr/>
          <p:nvPr/>
        </p:nvCxnSpPr>
        <p:spPr>
          <a:xfrm>
            <a:off x="3685325" y="1266986"/>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42"/>
          <p:cNvCxnSpPr/>
          <p:nvPr/>
        </p:nvCxnSpPr>
        <p:spPr>
          <a:xfrm>
            <a:off x="3685325" y="3540823"/>
            <a:ext cx="1121100" cy="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2"/>
          <p:cNvSpPr txBox="1"/>
          <p:nvPr/>
        </p:nvSpPr>
        <p:spPr>
          <a:xfrm>
            <a:off x="3768475" y="419738"/>
            <a:ext cx="112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 with simple cycle gans</a:t>
            </a:r>
            <a:endParaRPr/>
          </a:p>
        </p:txBody>
      </p:sp>
      <p:sp>
        <p:nvSpPr>
          <p:cNvPr id="352" name="Google Shape;352;p42"/>
          <p:cNvSpPr txBox="1"/>
          <p:nvPr/>
        </p:nvSpPr>
        <p:spPr>
          <a:xfrm>
            <a:off x="3499450" y="2421400"/>
            <a:ext cx="134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 with modified cycle gans (key image)</a:t>
            </a:r>
            <a:endParaRPr/>
          </a:p>
        </p:txBody>
      </p:sp>
      <p:sp>
        <p:nvSpPr>
          <p:cNvPr id="353" name="Google Shape;353;p42"/>
          <p:cNvSpPr txBox="1"/>
          <p:nvPr/>
        </p:nvSpPr>
        <p:spPr>
          <a:xfrm>
            <a:off x="1009050" y="419750"/>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p:txBody>
      </p:sp>
      <p:sp>
        <p:nvSpPr>
          <p:cNvPr id="354" name="Google Shape;354;p42"/>
          <p:cNvSpPr txBox="1"/>
          <p:nvPr/>
        </p:nvSpPr>
        <p:spPr>
          <a:xfrm>
            <a:off x="7654525" y="583800"/>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p:txBody>
      </p:sp>
      <p:sp>
        <p:nvSpPr>
          <p:cNvPr id="355" name="Google Shape;355;p42"/>
          <p:cNvSpPr txBox="1"/>
          <p:nvPr/>
        </p:nvSpPr>
        <p:spPr>
          <a:xfrm>
            <a:off x="7734200" y="34681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 key</a:t>
            </a:r>
            <a:endParaRPr/>
          </a:p>
        </p:txBody>
      </p:sp>
      <p:pic>
        <p:nvPicPr>
          <p:cNvPr id="356" name="Google Shape;356;p42"/>
          <p:cNvPicPr preferRelativeResize="0"/>
          <p:nvPr/>
        </p:nvPicPr>
        <p:blipFill>
          <a:blip r:embed="rId3">
            <a:alphaModFix/>
          </a:blip>
          <a:stretch>
            <a:fillRect/>
          </a:stretch>
        </p:blipFill>
        <p:spPr>
          <a:xfrm>
            <a:off x="225175" y="1383625"/>
            <a:ext cx="2981650" cy="2981650"/>
          </a:xfrm>
          <a:prstGeom prst="rect">
            <a:avLst/>
          </a:prstGeom>
          <a:noFill/>
          <a:ln>
            <a:noFill/>
          </a:ln>
        </p:spPr>
      </p:pic>
      <p:pic>
        <p:nvPicPr>
          <p:cNvPr id="357" name="Google Shape;357;p42"/>
          <p:cNvPicPr preferRelativeResize="0"/>
          <p:nvPr/>
        </p:nvPicPr>
        <p:blipFill>
          <a:blip r:embed="rId4">
            <a:alphaModFix/>
          </a:blip>
          <a:stretch>
            <a:fillRect/>
          </a:stretch>
        </p:blipFill>
        <p:spPr>
          <a:xfrm>
            <a:off x="5284950" y="152400"/>
            <a:ext cx="2223625" cy="2223625"/>
          </a:xfrm>
          <a:prstGeom prst="rect">
            <a:avLst/>
          </a:prstGeom>
          <a:noFill/>
          <a:ln>
            <a:noFill/>
          </a:ln>
        </p:spPr>
      </p:pic>
      <p:pic>
        <p:nvPicPr>
          <p:cNvPr id="358" name="Google Shape;358;p42"/>
          <p:cNvPicPr preferRelativeResize="0"/>
          <p:nvPr/>
        </p:nvPicPr>
        <p:blipFill>
          <a:blip r:embed="rId5">
            <a:alphaModFix/>
          </a:blip>
          <a:stretch>
            <a:fillRect/>
          </a:stretch>
        </p:blipFill>
        <p:spPr>
          <a:xfrm>
            <a:off x="5284950" y="2528425"/>
            <a:ext cx="2369575" cy="2369575"/>
          </a:xfrm>
          <a:prstGeom prst="rect">
            <a:avLst/>
          </a:prstGeom>
          <a:noFill/>
          <a:ln>
            <a:noFill/>
          </a:ln>
        </p:spPr>
      </p:pic>
      <p:pic>
        <p:nvPicPr>
          <p:cNvPr id="359" name="Google Shape;359;p42"/>
          <p:cNvPicPr preferRelativeResize="0"/>
          <p:nvPr/>
        </p:nvPicPr>
        <p:blipFill>
          <a:blip r:embed="rId6">
            <a:alphaModFix/>
          </a:blip>
          <a:stretch>
            <a:fillRect/>
          </a:stretch>
        </p:blipFill>
        <p:spPr>
          <a:xfrm>
            <a:off x="3291575" y="3613550"/>
            <a:ext cx="1431750" cy="1348600"/>
          </a:xfrm>
          <a:prstGeom prst="rect">
            <a:avLst/>
          </a:prstGeom>
          <a:noFill/>
          <a:ln>
            <a:noFill/>
          </a:ln>
        </p:spPr>
      </p:pic>
      <p:sp>
        <p:nvSpPr>
          <p:cNvPr id="360" name="Google Shape;360;p42"/>
          <p:cNvSpPr txBox="1"/>
          <p:nvPr/>
        </p:nvSpPr>
        <p:spPr>
          <a:xfrm>
            <a:off x="4027075" y="1331150"/>
            <a:ext cx="6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a:t>
            </a:r>
            <a:endParaRPr/>
          </a:p>
        </p:txBody>
      </p:sp>
      <p:sp>
        <p:nvSpPr>
          <p:cNvPr id="361" name="Google Shape;361;p42"/>
          <p:cNvSpPr txBox="1"/>
          <p:nvPr/>
        </p:nvSpPr>
        <p:spPr>
          <a:xfrm>
            <a:off x="3450" y="6925"/>
            <a:ext cx="4364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IMPORTANCE OF USING KEY IMAGE</a:t>
            </a:r>
            <a:endParaRPr b="1"/>
          </a:p>
        </p:txBody>
      </p:sp>
      <p:sp>
        <p:nvSpPr>
          <p:cNvPr id="362" name="Google Shape;362;p42"/>
          <p:cNvSpPr txBox="1"/>
          <p:nvPr/>
        </p:nvSpPr>
        <p:spPr>
          <a:xfrm>
            <a:off x="4525550" y="3613550"/>
            <a:ext cx="6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a:t>
            </a:r>
            <a:endParaRPr/>
          </a:p>
        </p:txBody>
      </p:sp>
      <p:sp>
        <p:nvSpPr>
          <p:cNvPr id="363" name="Google Shape;363;p42"/>
          <p:cNvSpPr txBox="1"/>
          <p:nvPr/>
        </p:nvSpPr>
        <p:spPr>
          <a:xfrm>
            <a:off x="7508575" y="2047500"/>
            <a:ext cx="13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48- score between both fake image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cxnSp>
        <p:nvCxnSpPr>
          <p:cNvPr id="368" name="Google Shape;368;p43"/>
          <p:cNvCxnSpPr>
            <a:stCxn id="369" idx="3"/>
            <a:endCxn id="370" idx="1"/>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43"/>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43"/>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373" name="Google Shape;373;p43"/>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374" name="Google Shape;374;p43"/>
          <p:cNvSpPr txBox="1"/>
          <p:nvPr/>
        </p:nvSpPr>
        <p:spPr>
          <a:xfrm>
            <a:off x="155625" y="583800"/>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p:txBody>
      </p:sp>
      <p:sp>
        <p:nvSpPr>
          <p:cNvPr id="375" name="Google Shape;375;p43"/>
          <p:cNvSpPr txBox="1"/>
          <p:nvPr/>
        </p:nvSpPr>
        <p:spPr>
          <a:xfrm>
            <a:off x="399675" y="3774775"/>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p:txBody>
      </p:sp>
      <p:sp>
        <p:nvSpPr>
          <p:cNvPr id="376" name="Google Shape;376;p43"/>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Without key</a:t>
            </a:r>
            <a:endParaRPr/>
          </a:p>
        </p:txBody>
      </p:sp>
      <p:sp>
        <p:nvSpPr>
          <p:cNvPr id="377" name="Google Shape;377;p43"/>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Without key</a:t>
            </a:r>
            <a:endParaRPr/>
          </a:p>
        </p:txBody>
      </p:sp>
      <p:pic>
        <p:nvPicPr>
          <p:cNvPr id="378" name="Google Shape;378;p43"/>
          <p:cNvPicPr preferRelativeResize="0"/>
          <p:nvPr/>
        </p:nvPicPr>
        <p:blipFill>
          <a:blip r:embed="rId3">
            <a:alphaModFix/>
          </a:blip>
          <a:stretch>
            <a:fillRect/>
          </a:stretch>
        </p:blipFill>
        <p:spPr>
          <a:xfrm>
            <a:off x="1532025" y="152400"/>
            <a:ext cx="2223629" cy="2223629"/>
          </a:xfrm>
          <a:prstGeom prst="rect">
            <a:avLst/>
          </a:prstGeom>
          <a:noFill/>
          <a:ln>
            <a:noFill/>
          </a:ln>
        </p:spPr>
      </p:pic>
      <p:pic>
        <p:nvPicPr>
          <p:cNvPr id="379" name="Google Shape;379;p43"/>
          <p:cNvPicPr preferRelativeResize="0"/>
          <p:nvPr/>
        </p:nvPicPr>
        <p:blipFill>
          <a:blip r:embed="rId4">
            <a:alphaModFix/>
          </a:blip>
          <a:stretch>
            <a:fillRect/>
          </a:stretch>
        </p:blipFill>
        <p:spPr>
          <a:xfrm>
            <a:off x="1776075" y="3071450"/>
            <a:ext cx="1919650" cy="1919650"/>
          </a:xfrm>
          <a:prstGeom prst="rect">
            <a:avLst/>
          </a:prstGeom>
          <a:noFill/>
          <a:ln>
            <a:noFill/>
          </a:ln>
        </p:spPr>
      </p:pic>
      <p:pic>
        <p:nvPicPr>
          <p:cNvPr id="380" name="Google Shape;380;p43"/>
          <p:cNvPicPr preferRelativeResize="0"/>
          <p:nvPr/>
        </p:nvPicPr>
        <p:blipFill>
          <a:blip r:embed="rId5">
            <a:alphaModFix/>
          </a:blip>
          <a:stretch>
            <a:fillRect/>
          </a:stretch>
        </p:blipFill>
        <p:spPr>
          <a:xfrm>
            <a:off x="5284950" y="152400"/>
            <a:ext cx="2223625" cy="2223625"/>
          </a:xfrm>
          <a:prstGeom prst="rect">
            <a:avLst/>
          </a:prstGeom>
          <a:noFill/>
          <a:ln>
            <a:noFill/>
          </a:ln>
        </p:spPr>
      </p:pic>
      <p:pic>
        <p:nvPicPr>
          <p:cNvPr id="381" name="Google Shape;381;p43"/>
          <p:cNvPicPr preferRelativeResize="0"/>
          <p:nvPr/>
        </p:nvPicPr>
        <p:blipFill>
          <a:blip r:embed="rId6">
            <a:alphaModFix/>
          </a:blip>
          <a:stretch>
            <a:fillRect/>
          </a:stretch>
        </p:blipFill>
        <p:spPr>
          <a:xfrm>
            <a:off x="5284950" y="2528425"/>
            <a:ext cx="2369575" cy="2369575"/>
          </a:xfrm>
          <a:prstGeom prst="rect">
            <a:avLst/>
          </a:prstGeom>
          <a:noFill/>
          <a:ln>
            <a:noFill/>
          </a:ln>
        </p:spPr>
      </p:pic>
      <p:sp>
        <p:nvSpPr>
          <p:cNvPr id="382" name="Google Shape;382;p43"/>
          <p:cNvSpPr txBox="1"/>
          <p:nvPr/>
        </p:nvSpPr>
        <p:spPr>
          <a:xfrm>
            <a:off x="3450" y="6925"/>
            <a:ext cx="4364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INTRA USER SCORES without KEY</a:t>
            </a:r>
            <a:endParaRPr b="1"/>
          </a:p>
        </p:txBody>
      </p:sp>
      <p:sp>
        <p:nvSpPr>
          <p:cNvPr id="383" name="Google Shape;383;p43"/>
          <p:cNvSpPr txBox="1"/>
          <p:nvPr/>
        </p:nvSpPr>
        <p:spPr>
          <a:xfrm>
            <a:off x="502325" y="2240150"/>
            <a:ext cx="147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225- score between 2 impressions</a:t>
            </a:r>
            <a:endParaRPr/>
          </a:p>
        </p:txBody>
      </p:sp>
      <p:sp>
        <p:nvSpPr>
          <p:cNvPr id="384" name="Google Shape;384;p43"/>
          <p:cNvSpPr txBox="1"/>
          <p:nvPr/>
        </p:nvSpPr>
        <p:spPr>
          <a:xfrm>
            <a:off x="4283400" y="1303350"/>
            <a:ext cx="7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19</a:t>
            </a:r>
            <a:endParaRPr/>
          </a:p>
        </p:txBody>
      </p:sp>
      <p:sp>
        <p:nvSpPr>
          <p:cNvPr id="385" name="Google Shape;385;p43"/>
          <p:cNvSpPr txBox="1"/>
          <p:nvPr/>
        </p:nvSpPr>
        <p:spPr>
          <a:xfrm>
            <a:off x="4248150" y="3872750"/>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21</a:t>
            </a:r>
            <a:endParaRPr/>
          </a:p>
        </p:txBody>
      </p:sp>
      <p:sp>
        <p:nvSpPr>
          <p:cNvPr id="386" name="Google Shape;386;p43"/>
          <p:cNvSpPr txBox="1"/>
          <p:nvPr/>
        </p:nvSpPr>
        <p:spPr>
          <a:xfrm>
            <a:off x="7508575" y="2304250"/>
            <a:ext cx="167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92- score between 2 fake impressions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a:stCxn id="392" idx="3"/>
            <a:endCxn id="393" idx="1"/>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44"/>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395" name="Google Shape;395;p44"/>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396" name="Google Shape;396;p44"/>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397" name="Google Shape;397;p44"/>
          <p:cNvSpPr txBox="1"/>
          <p:nvPr/>
        </p:nvSpPr>
        <p:spPr>
          <a:xfrm>
            <a:off x="155625" y="583800"/>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p:txBody>
      </p:sp>
      <p:sp>
        <p:nvSpPr>
          <p:cNvPr id="398" name="Google Shape;398;p44"/>
          <p:cNvSpPr txBox="1"/>
          <p:nvPr/>
        </p:nvSpPr>
        <p:spPr>
          <a:xfrm>
            <a:off x="399675" y="3774775"/>
            <a:ext cx="122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Real</a:t>
            </a:r>
            <a:endParaRPr/>
          </a:p>
        </p:txBody>
      </p:sp>
      <p:sp>
        <p:nvSpPr>
          <p:cNvPr id="399" name="Google Shape;399;p44"/>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 key</a:t>
            </a:r>
            <a:endParaRPr/>
          </a:p>
        </p:txBody>
      </p:sp>
      <p:sp>
        <p:nvSpPr>
          <p:cNvPr id="400" name="Google Shape;400;p44"/>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2</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 key</a:t>
            </a:r>
            <a:endParaRPr/>
          </a:p>
        </p:txBody>
      </p:sp>
      <p:pic>
        <p:nvPicPr>
          <p:cNvPr id="401" name="Google Shape;401;p44"/>
          <p:cNvPicPr preferRelativeResize="0"/>
          <p:nvPr/>
        </p:nvPicPr>
        <p:blipFill>
          <a:blip r:embed="rId3">
            <a:alphaModFix/>
          </a:blip>
          <a:stretch>
            <a:fillRect/>
          </a:stretch>
        </p:blipFill>
        <p:spPr>
          <a:xfrm>
            <a:off x="1532025" y="152400"/>
            <a:ext cx="2223629" cy="2223629"/>
          </a:xfrm>
          <a:prstGeom prst="rect">
            <a:avLst/>
          </a:prstGeom>
          <a:noFill/>
          <a:ln>
            <a:noFill/>
          </a:ln>
        </p:spPr>
      </p:pic>
      <p:pic>
        <p:nvPicPr>
          <p:cNvPr id="402" name="Google Shape;402;p44"/>
          <p:cNvPicPr preferRelativeResize="0"/>
          <p:nvPr/>
        </p:nvPicPr>
        <p:blipFill>
          <a:blip r:embed="rId4">
            <a:alphaModFix/>
          </a:blip>
          <a:stretch>
            <a:fillRect/>
          </a:stretch>
        </p:blipFill>
        <p:spPr>
          <a:xfrm>
            <a:off x="3624638" y="1972875"/>
            <a:ext cx="1535425" cy="1535425"/>
          </a:xfrm>
          <a:prstGeom prst="rect">
            <a:avLst/>
          </a:prstGeom>
          <a:noFill/>
          <a:ln>
            <a:noFill/>
          </a:ln>
        </p:spPr>
      </p:pic>
      <p:pic>
        <p:nvPicPr>
          <p:cNvPr id="403" name="Google Shape;403;p44"/>
          <p:cNvPicPr preferRelativeResize="0"/>
          <p:nvPr/>
        </p:nvPicPr>
        <p:blipFill>
          <a:blip r:embed="rId5">
            <a:alphaModFix/>
          </a:blip>
          <a:stretch>
            <a:fillRect/>
          </a:stretch>
        </p:blipFill>
        <p:spPr>
          <a:xfrm>
            <a:off x="5284950" y="152400"/>
            <a:ext cx="2223625" cy="2223625"/>
          </a:xfrm>
          <a:prstGeom prst="rect">
            <a:avLst/>
          </a:prstGeom>
          <a:noFill/>
          <a:ln>
            <a:noFill/>
          </a:ln>
        </p:spPr>
      </p:pic>
      <p:pic>
        <p:nvPicPr>
          <p:cNvPr id="404" name="Google Shape;404;p44"/>
          <p:cNvPicPr preferRelativeResize="0"/>
          <p:nvPr/>
        </p:nvPicPr>
        <p:blipFill>
          <a:blip r:embed="rId6">
            <a:alphaModFix/>
          </a:blip>
          <a:stretch>
            <a:fillRect/>
          </a:stretch>
        </p:blipFill>
        <p:spPr>
          <a:xfrm>
            <a:off x="1776075" y="3071450"/>
            <a:ext cx="1919650" cy="1919650"/>
          </a:xfrm>
          <a:prstGeom prst="rect">
            <a:avLst/>
          </a:prstGeom>
          <a:noFill/>
          <a:ln>
            <a:noFill/>
          </a:ln>
        </p:spPr>
      </p:pic>
      <p:pic>
        <p:nvPicPr>
          <p:cNvPr id="405" name="Google Shape;405;p44"/>
          <p:cNvPicPr preferRelativeResize="0"/>
          <p:nvPr/>
        </p:nvPicPr>
        <p:blipFill>
          <a:blip r:embed="rId7">
            <a:alphaModFix/>
          </a:blip>
          <a:stretch>
            <a:fillRect/>
          </a:stretch>
        </p:blipFill>
        <p:spPr>
          <a:xfrm>
            <a:off x="5284950" y="2528425"/>
            <a:ext cx="2369575" cy="2369575"/>
          </a:xfrm>
          <a:prstGeom prst="rect">
            <a:avLst/>
          </a:prstGeom>
          <a:noFill/>
          <a:ln>
            <a:noFill/>
          </a:ln>
        </p:spPr>
      </p:pic>
      <p:sp>
        <p:nvSpPr>
          <p:cNvPr id="406" name="Google Shape;406;p44"/>
          <p:cNvSpPr txBox="1"/>
          <p:nvPr/>
        </p:nvSpPr>
        <p:spPr>
          <a:xfrm>
            <a:off x="3450" y="6925"/>
            <a:ext cx="4364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INTRA USER SCORES with KEYS</a:t>
            </a:r>
            <a:endParaRPr b="1"/>
          </a:p>
        </p:txBody>
      </p:sp>
      <p:sp>
        <p:nvSpPr>
          <p:cNvPr id="407" name="Google Shape;407;p44"/>
          <p:cNvSpPr txBox="1"/>
          <p:nvPr/>
        </p:nvSpPr>
        <p:spPr>
          <a:xfrm>
            <a:off x="7613375" y="2048400"/>
            <a:ext cx="142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89- score between 2 impressions with keys</a:t>
            </a:r>
            <a:endParaRPr/>
          </a:p>
        </p:txBody>
      </p:sp>
      <p:sp>
        <p:nvSpPr>
          <p:cNvPr id="408" name="Google Shape;408;p44"/>
          <p:cNvSpPr txBox="1"/>
          <p:nvPr/>
        </p:nvSpPr>
        <p:spPr>
          <a:xfrm>
            <a:off x="4304550" y="3902350"/>
            <a:ext cx="9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18</a:t>
            </a:r>
            <a:endParaRPr/>
          </a:p>
        </p:txBody>
      </p:sp>
      <p:sp>
        <p:nvSpPr>
          <p:cNvPr id="409" name="Google Shape;409;p44"/>
          <p:cNvSpPr txBox="1"/>
          <p:nvPr/>
        </p:nvSpPr>
        <p:spPr>
          <a:xfrm>
            <a:off x="4169075" y="697200"/>
            <a:ext cx="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24</a:t>
            </a:r>
            <a:endParaRPr/>
          </a:p>
        </p:txBody>
      </p:sp>
      <p:sp>
        <p:nvSpPr>
          <p:cNvPr id="410" name="Google Shape;410;p44"/>
          <p:cNvSpPr txBox="1"/>
          <p:nvPr/>
        </p:nvSpPr>
        <p:spPr>
          <a:xfrm>
            <a:off x="502325" y="2240150"/>
            <a:ext cx="147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225- score between 2 impressions</a:t>
            </a:r>
            <a:endParaRPr/>
          </a:p>
        </p:txBody>
      </p:sp>
      <p:sp>
        <p:nvSpPr>
          <p:cNvPr id="411" name="Google Shape;411;p44"/>
          <p:cNvSpPr txBox="1"/>
          <p:nvPr/>
        </p:nvSpPr>
        <p:spPr>
          <a:xfrm>
            <a:off x="3860450" y="1676775"/>
            <a:ext cx="13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image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a:t>
            </a:r>
            <a:endParaRPr/>
          </a:p>
        </p:txBody>
      </p:sp>
      <p:graphicFrame>
        <p:nvGraphicFramePr>
          <p:cNvPr id="417" name="Google Shape;417;p45"/>
          <p:cNvGraphicFramePr/>
          <p:nvPr/>
        </p:nvGraphicFramePr>
        <p:xfrm>
          <a:off x="1457750" y="2225375"/>
          <a:ext cx="3000000" cy="3000000"/>
        </p:xfrm>
        <a:graphic>
          <a:graphicData uri="http://schemas.openxmlformats.org/drawingml/2006/table">
            <a:tbl>
              <a:tblPr>
                <a:noFill/>
                <a:tableStyleId>{82735B61-A44A-41DF-8A4D-3D2D73F806F3}</a:tableStyleId>
              </a:tblPr>
              <a:tblGrid>
                <a:gridCol w="567825"/>
                <a:gridCol w="537400"/>
                <a:gridCol w="547550"/>
                <a:gridCol w="517125"/>
                <a:gridCol w="527250"/>
                <a:gridCol w="557700"/>
                <a:gridCol w="537400"/>
              </a:tblGrid>
              <a:tr h="200025">
                <a:tc>
                  <a:txBody>
                    <a:bodyPr/>
                    <a:lstStyle/>
                    <a:p>
                      <a:pPr indent="0" lvl="0" marL="0" rtl="0" algn="l">
                        <a:lnSpc>
                          <a:spcPct val="115000"/>
                        </a:lnSpc>
                        <a:spcBef>
                          <a:spcPts val="0"/>
                        </a:spcBef>
                        <a:spcAft>
                          <a:spcPts val="0"/>
                        </a:spcAft>
                        <a:buNone/>
                      </a:pPr>
                      <a:r>
                        <a:rPr lang="en" sz="1000"/>
                        <a:t>Person 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212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215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246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271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9</a:t>
                      </a: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34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197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224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241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256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8</a:t>
                      </a: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11</a:t>
                      </a:r>
                      <a:r>
                        <a:rPr lang="en"/>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217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235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230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9</a:t>
                      </a:r>
                      <a:r>
                        <a:rPr lang="en"/>
                        <a:t>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128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97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264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221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97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113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8</a:t>
                      </a: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75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34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261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102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158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111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10</a:t>
                      </a: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155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29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graphicFrame>
        <p:nvGraphicFramePr>
          <p:cNvPr id="418" name="Google Shape;418;p45"/>
          <p:cNvGraphicFramePr/>
          <p:nvPr/>
        </p:nvGraphicFramePr>
        <p:xfrm>
          <a:off x="6393175" y="2225375"/>
          <a:ext cx="3000000" cy="3000000"/>
        </p:xfrm>
        <a:graphic>
          <a:graphicData uri="http://schemas.openxmlformats.org/drawingml/2006/table">
            <a:tbl>
              <a:tblPr>
                <a:noFill/>
                <a:tableStyleId>{96215201-E861-4E84-BB60-199FE9509C6A}</a:tableStyleId>
              </a:tblPr>
              <a:tblGrid>
                <a:gridCol w="506550"/>
                <a:gridCol w="1511150"/>
              </a:tblGrid>
              <a:tr h="139700">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Real and fake</a:t>
                      </a:r>
                      <a:endParaRPr/>
                    </a:p>
                  </a:txBody>
                  <a:tcPr marT="91425" marB="91425" marR="91425" marL="91425"/>
                </a:tc>
              </a:tr>
              <a:tr h="139700">
                <a:tc>
                  <a:txBody>
                    <a:bodyPr/>
                    <a:lstStyle/>
                    <a:p>
                      <a:pPr indent="0" lvl="0" marL="0" rtl="0" algn="l">
                        <a:spcBef>
                          <a:spcPts val="0"/>
                        </a:spcBef>
                        <a:spcAft>
                          <a:spcPts val="0"/>
                        </a:spcAft>
                        <a:buNone/>
                      </a:pPr>
                      <a:r>
                        <a:t/>
                      </a:r>
                      <a:endParaRPr/>
                    </a:p>
                  </a:txBody>
                  <a:tcPr marT="91425" marB="91425" marR="91425" marL="91425">
                    <a:solidFill>
                      <a:srgbClr val="FFF2CC"/>
                    </a:solidFill>
                  </a:tcPr>
                </a:tc>
                <a:tc>
                  <a:txBody>
                    <a:bodyPr/>
                    <a:lstStyle/>
                    <a:p>
                      <a:pPr indent="0" lvl="0" marL="0" rtl="0" algn="l">
                        <a:spcBef>
                          <a:spcPts val="0"/>
                        </a:spcBef>
                        <a:spcAft>
                          <a:spcPts val="0"/>
                        </a:spcAft>
                        <a:buNone/>
                      </a:pPr>
                      <a:r>
                        <a:rPr lang="en"/>
                        <a:t>Real and real</a:t>
                      </a:r>
                      <a:endParaRPr/>
                    </a:p>
                  </a:txBody>
                  <a:tcPr marT="91425" marB="91425" marR="91425" marL="91425"/>
                </a:tc>
              </a:tr>
              <a:tr h="139700">
                <a:tc>
                  <a:txBody>
                    <a:bodyPr/>
                    <a:lstStyle/>
                    <a:p>
                      <a:pPr indent="0" lvl="0" marL="0" rtl="0" algn="l">
                        <a:spcBef>
                          <a:spcPts val="0"/>
                        </a:spcBef>
                        <a:spcAft>
                          <a:spcPts val="0"/>
                        </a:spcAft>
                        <a:buNone/>
                      </a:pPr>
                      <a:r>
                        <a:t/>
                      </a:r>
                      <a:endParaRPr/>
                    </a:p>
                  </a:txBody>
                  <a:tcPr marT="91425" marB="91425" marR="91425" marL="91425">
                    <a:solidFill>
                      <a:srgbClr val="D0E0E3"/>
                    </a:solidFill>
                  </a:tcPr>
                </a:tc>
                <a:tc>
                  <a:txBody>
                    <a:bodyPr/>
                    <a:lstStyle/>
                    <a:p>
                      <a:pPr indent="0" lvl="0" marL="0" rtl="0" algn="l">
                        <a:spcBef>
                          <a:spcPts val="0"/>
                        </a:spcBef>
                        <a:spcAft>
                          <a:spcPts val="0"/>
                        </a:spcAft>
                        <a:buNone/>
                      </a:pPr>
                      <a:r>
                        <a:rPr lang="en"/>
                        <a:t>Fake and fake</a:t>
                      </a:r>
                      <a:endParaRPr/>
                    </a:p>
                  </a:txBody>
                  <a:tcPr marT="91425" marB="91425" marR="91425" marL="91425"/>
                </a:tc>
              </a:tr>
            </a:tbl>
          </a:graphicData>
        </a:graphic>
      </p:graphicFrame>
      <p:sp>
        <p:nvSpPr>
          <p:cNvPr id="419" name="Google Shape;419;p45"/>
          <p:cNvSpPr txBox="1"/>
          <p:nvPr/>
        </p:nvSpPr>
        <p:spPr>
          <a:xfrm>
            <a:off x="1189575" y="1280575"/>
            <a:ext cx="45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Scores between 6 impressions of same person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311700" y="445025"/>
            <a:ext cx="296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 user variation</a:t>
            </a:r>
            <a:endParaRPr/>
          </a:p>
        </p:txBody>
      </p:sp>
      <p:sp>
        <p:nvSpPr>
          <p:cNvPr id="425" name="Google Shape;425;p46"/>
          <p:cNvSpPr txBox="1"/>
          <p:nvPr>
            <p:ph idx="1" type="body"/>
          </p:nvPr>
        </p:nvSpPr>
        <p:spPr>
          <a:xfrm>
            <a:off x="311700" y="1287650"/>
            <a:ext cx="8520600" cy="20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goals:</a:t>
            </a:r>
            <a:endParaRPr/>
          </a:p>
          <a:p>
            <a:pPr indent="-342900" lvl="0" marL="457200" rtl="0" algn="l">
              <a:spcBef>
                <a:spcPts val="1200"/>
              </a:spcBef>
              <a:spcAft>
                <a:spcPts val="0"/>
              </a:spcAft>
              <a:buSzPts val="1800"/>
              <a:buAutoNum type="arabicPeriod"/>
            </a:pPr>
            <a:r>
              <a:rPr lang="en"/>
              <a:t>Scores between the real and fake fingerprint should be low</a:t>
            </a:r>
            <a:endParaRPr/>
          </a:p>
          <a:p>
            <a:pPr indent="-342900" lvl="0" marL="457200" rtl="0" algn="l">
              <a:spcBef>
                <a:spcPts val="0"/>
              </a:spcBef>
              <a:spcAft>
                <a:spcPts val="0"/>
              </a:spcAft>
              <a:buSzPts val="1800"/>
              <a:buAutoNum type="arabicPeriod"/>
            </a:pPr>
            <a:r>
              <a:rPr lang="en"/>
              <a:t>Impressions of different fingerprint should produce different fake fingerprint. This is verified by matching scores between real impressions and their fake conversions.</a:t>
            </a:r>
            <a:endParaRPr/>
          </a:p>
        </p:txBody>
      </p:sp>
      <p:sp>
        <p:nvSpPr>
          <p:cNvPr id="426" name="Google Shape;426;p46"/>
          <p:cNvSpPr txBox="1"/>
          <p:nvPr/>
        </p:nvSpPr>
        <p:spPr>
          <a:xfrm>
            <a:off x="311700" y="3657750"/>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Example showed by converting two impressions of different fingerprint to same type and matching their scores - Whorl to Right type conversion</a:t>
            </a:r>
            <a:endParaRPr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7"/>
          <p:cNvPicPr preferRelativeResize="0"/>
          <p:nvPr/>
        </p:nvPicPr>
        <p:blipFill rotWithShape="1">
          <a:blip r:embed="rId3">
            <a:alphaModFix/>
          </a:blip>
          <a:srcRect b="0" l="-21390" r="21389" t="0"/>
          <a:stretch/>
        </p:blipFill>
        <p:spPr>
          <a:xfrm>
            <a:off x="5244513" y="0"/>
            <a:ext cx="2401675" cy="2606699"/>
          </a:xfrm>
          <a:prstGeom prst="rect">
            <a:avLst/>
          </a:prstGeom>
          <a:noFill/>
          <a:ln>
            <a:noFill/>
          </a:ln>
        </p:spPr>
      </p:pic>
      <p:pic>
        <p:nvPicPr>
          <p:cNvPr id="432" name="Google Shape;432;p47"/>
          <p:cNvPicPr preferRelativeResize="0"/>
          <p:nvPr/>
        </p:nvPicPr>
        <p:blipFill>
          <a:blip r:embed="rId4">
            <a:alphaModFix/>
          </a:blip>
          <a:stretch>
            <a:fillRect/>
          </a:stretch>
        </p:blipFill>
        <p:spPr>
          <a:xfrm>
            <a:off x="2014775" y="-18875"/>
            <a:ext cx="2401675" cy="2606700"/>
          </a:xfrm>
          <a:prstGeom prst="rect">
            <a:avLst/>
          </a:prstGeom>
          <a:noFill/>
          <a:ln>
            <a:noFill/>
          </a:ln>
        </p:spPr>
      </p:pic>
      <p:pic>
        <p:nvPicPr>
          <p:cNvPr id="433" name="Google Shape;433;p47"/>
          <p:cNvPicPr preferRelativeResize="0"/>
          <p:nvPr/>
        </p:nvPicPr>
        <p:blipFill>
          <a:blip r:embed="rId5">
            <a:alphaModFix/>
          </a:blip>
          <a:stretch>
            <a:fillRect/>
          </a:stretch>
        </p:blipFill>
        <p:spPr>
          <a:xfrm>
            <a:off x="4654300" y="2536800"/>
            <a:ext cx="2401675" cy="2606703"/>
          </a:xfrm>
          <a:prstGeom prst="rect">
            <a:avLst/>
          </a:prstGeom>
          <a:noFill/>
          <a:ln>
            <a:noFill/>
          </a:ln>
        </p:spPr>
      </p:pic>
      <p:pic>
        <p:nvPicPr>
          <p:cNvPr id="434" name="Google Shape;434;p47"/>
          <p:cNvPicPr preferRelativeResize="0"/>
          <p:nvPr/>
        </p:nvPicPr>
        <p:blipFill>
          <a:blip r:embed="rId6">
            <a:alphaModFix/>
          </a:blip>
          <a:stretch>
            <a:fillRect/>
          </a:stretch>
        </p:blipFill>
        <p:spPr>
          <a:xfrm>
            <a:off x="1343200" y="2536800"/>
            <a:ext cx="2401675" cy="2606696"/>
          </a:xfrm>
          <a:prstGeom prst="rect">
            <a:avLst/>
          </a:prstGeom>
          <a:noFill/>
          <a:ln>
            <a:noFill/>
          </a:ln>
        </p:spPr>
      </p:pic>
      <p:cxnSp>
        <p:nvCxnSpPr>
          <p:cNvPr id="435" name="Google Shape;435;p47"/>
          <p:cNvCxnSpPr/>
          <p:nvPr/>
        </p:nvCxnSpPr>
        <p:spPr>
          <a:xfrm flipH="1" rot="10800000">
            <a:off x="4867100" y="1280575"/>
            <a:ext cx="987600" cy="78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47"/>
          <p:cNvCxnSpPr>
            <a:stCxn id="434" idx="3"/>
            <a:endCxn id="433" idx="1"/>
          </p:cNvCxnSpPr>
          <p:nvPr/>
        </p:nvCxnSpPr>
        <p:spPr>
          <a:xfrm>
            <a:off x="3744875" y="3840148"/>
            <a:ext cx="909300" cy="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47"/>
          <p:cNvSpPr txBox="1"/>
          <p:nvPr/>
        </p:nvSpPr>
        <p:spPr>
          <a:xfrm>
            <a:off x="4347725" y="801700"/>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438" name="Google Shape;438;p47"/>
          <p:cNvSpPr txBox="1"/>
          <p:nvPr/>
        </p:nvSpPr>
        <p:spPr>
          <a:xfrm>
            <a:off x="3573275" y="3530450"/>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Conversation</a:t>
            </a:r>
            <a:endParaRPr/>
          </a:p>
        </p:txBody>
      </p:sp>
      <p:sp>
        <p:nvSpPr>
          <p:cNvPr id="439" name="Google Shape;439;p47"/>
          <p:cNvSpPr txBox="1"/>
          <p:nvPr/>
        </p:nvSpPr>
        <p:spPr>
          <a:xfrm>
            <a:off x="35375"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40" name="Google Shape;440;p47"/>
          <p:cNvSpPr txBox="1"/>
          <p:nvPr/>
        </p:nvSpPr>
        <p:spPr>
          <a:xfrm>
            <a:off x="35375"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41" name="Google Shape;441;p47"/>
          <p:cNvSpPr txBox="1"/>
          <p:nvPr/>
        </p:nvSpPr>
        <p:spPr>
          <a:xfrm>
            <a:off x="7594550"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442" name="Google Shape;442;p47"/>
          <p:cNvSpPr txBox="1"/>
          <p:nvPr/>
        </p:nvSpPr>
        <p:spPr>
          <a:xfrm>
            <a:off x="7594550"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443" name="Google Shape;443;p47"/>
          <p:cNvSpPr txBox="1"/>
          <p:nvPr/>
        </p:nvSpPr>
        <p:spPr>
          <a:xfrm>
            <a:off x="3450" y="6925"/>
            <a:ext cx="3180900" cy="338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t>Steps for showing image matching</a:t>
            </a:r>
            <a:endParaRPr b="1" sz="1000" u="sng"/>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8"/>
          <p:cNvPicPr preferRelativeResize="0"/>
          <p:nvPr/>
        </p:nvPicPr>
        <p:blipFill>
          <a:blip r:embed="rId3">
            <a:alphaModFix/>
          </a:blip>
          <a:stretch>
            <a:fillRect/>
          </a:stretch>
        </p:blipFill>
        <p:spPr>
          <a:xfrm>
            <a:off x="4654300" y="2534875"/>
            <a:ext cx="2401675" cy="2610525"/>
          </a:xfrm>
          <a:prstGeom prst="rect">
            <a:avLst/>
          </a:prstGeom>
          <a:noFill/>
          <a:ln>
            <a:noFill/>
          </a:ln>
        </p:spPr>
      </p:pic>
      <p:pic>
        <p:nvPicPr>
          <p:cNvPr id="449" name="Google Shape;449;p48"/>
          <p:cNvPicPr preferRelativeResize="0"/>
          <p:nvPr/>
        </p:nvPicPr>
        <p:blipFill>
          <a:blip r:embed="rId4">
            <a:alphaModFix/>
          </a:blip>
          <a:stretch>
            <a:fillRect/>
          </a:stretch>
        </p:blipFill>
        <p:spPr>
          <a:xfrm>
            <a:off x="1314900" y="2534887"/>
            <a:ext cx="2401675" cy="2610500"/>
          </a:xfrm>
          <a:prstGeom prst="rect">
            <a:avLst/>
          </a:prstGeom>
          <a:noFill/>
          <a:ln>
            <a:noFill/>
          </a:ln>
        </p:spPr>
      </p:pic>
      <p:pic>
        <p:nvPicPr>
          <p:cNvPr id="450" name="Google Shape;450;p48"/>
          <p:cNvPicPr preferRelativeResize="0"/>
          <p:nvPr/>
        </p:nvPicPr>
        <p:blipFill>
          <a:blip r:embed="rId5">
            <a:alphaModFix/>
          </a:blip>
          <a:stretch>
            <a:fillRect/>
          </a:stretch>
        </p:blipFill>
        <p:spPr>
          <a:xfrm>
            <a:off x="1314900" y="-1887"/>
            <a:ext cx="2401675" cy="2610499"/>
          </a:xfrm>
          <a:prstGeom prst="rect">
            <a:avLst/>
          </a:prstGeom>
          <a:noFill/>
          <a:ln>
            <a:noFill/>
          </a:ln>
        </p:spPr>
      </p:pic>
      <p:pic>
        <p:nvPicPr>
          <p:cNvPr id="451" name="Google Shape;451;p48"/>
          <p:cNvPicPr preferRelativeResize="0"/>
          <p:nvPr/>
        </p:nvPicPr>
        <p:blipFill>
          <a:blip r:embed="rId6">
            <a:alphaModFix/>
          </a:blip>
          <a:stretch>
            <a:fillRect/>
          </a:stretch>
        </p:blipFill>
        <p:spPr>
          <a:xfrm>
            <a:off x="4654300" y="-1912"/>
            <a:ext cx="2401675" cy="2610533"/>
          </a:xfrm>
          <a:prstGeom prst="rect">
            <a:avLst/>
          </a:prstGeom>
          <a:noFill/>
          <a:ln>
            <a:noFill/>
          </a:ln>
        </p:spPr>
      </p:pic>
      <p:cxnSp>
        <p:nvCxnSpPr>
          <p:cNvPr id="452" name="Google Shape;452;p48"/>
          <p:cNvCxnSpPr/>
          <p:nvPr/>
        </p:nvCxnSpPr>
        <p:spPr>
          <a:xfrm>
            <a:off x="3431200" y="1294649"/>
            <a:ext cx="1223100" cy="87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48"/>
          <p:cNvCxnSpPr/>
          <p:nvPr/>
        </p:nvCxnSpPr>
        <p:spPr>
          <a:xfrm>
            <a:off x="3744875" y="3840148"/>
            <a:ext cx="909300" cy="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48"/>
          <p:cNvSpPr txBox="1"/>
          <p:nvPr/>
        </p:nvSpPr>
        <p:spPr>
          <a:xfrm>
            <a:off x="3431200" y="983425"/>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455" name="Google Shape;455;p48"/>
          <p:cNvSpPr txBox="1"/>
          <p:nvPr/>
        </p:nvSpPr>
        <p:spPr>
          <a:xfrm>
            <a:off x="3573275" y="3530450"/>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456" name="Google Shape;456;p48"/>
          <p:cNvSpPr txBox="1"/>
          <p:nvPr/>
        </p:nvSpPr>
        <p:spPr>
          <a:xfrm>
            <a:off x="35375"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57" name="Google Shape;457;p48"/>
          <p:cNvSpPr txBox="1"/>
          <p:nvPr/>
        </p:nvSpPr>
        <p:spPr>
          <a:xfrm>
            <a:off x="35375"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58" name="Google Shape;458;p48"/>
          <p:cNvSpPr txBox="1"/>
          <p:nvPr/>
        </p:nvSpPr>
        <p:spPr>
          <a:xfrm>
            <a:off x="7594550"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459" name="Google Shape;459;p48"/>
          <p:cNvSpPr txBox="1"/>
          <p:nvPr/>
        </p:nvSpPr>
        <p:spPr>
          <a:xfrm>
            <a:off x="7594550"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cxnSp>
        <p:nvCxnSpPr>
          <p:cNvPr id="464" name="Google Shape;464;p49"/>
          <p:cNvCxnSpPr/>
          <p:nvPr/>
        </p:nvCxnSpPr>
        <p:spPr>
          <a:xfrm>
            <a:off x="3431200" y="1294649"/>
            <a:ext cx="1223100" cy="870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49"/>
          <p:cNvCxnSpPr/>
          <p:nvPr/>
        </p:nvCxnSpPr>
        <p:spPr>
          <a:xfrm>
            <a:off x="3744875" y="3840148"/>
            <a:ext cx="909300" cy="0"/>
          </a:xfrm>
          <a:prstGeom prst="straightConnector1">
            <a:avLst/>
          </a:prstGeom>
          <a:noFill/>
          <a:ln cap="flat" cmpd="sng" w="9525">
            <a:solidFill>
              <a:schemeClr val="dk2"/>
            </a:solidFill>
            <a:prstDash val="solid"/>
            <a:round/>
            <a:headEnd len="med" w="med" type="none"/>
            <a:tailEnd len="med" w="med" type="triangle"/>
          </a:ln>
        </p:spPr>
      </p:cxnSp>
      <p:sp>
        <p:nvSpPr>
          <p:cNvPr id="466" name="Google Shape;466;p49"/>
          <p:cNvSpPr txBox="1"/>
          <p:nvPr/>
        </p:nvSpPr>
        <p:spPr>
          <a:xfrm>
            <a:off x="35375"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67" name="Google Shape;467;p49"/>
          <p:cNvSpPr txBox="1"/>
          <p:nvPr/>
        </p:nvSpPr>
        <p:spPr>
          <a:xfrm>
            <a:off x="35375"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68" name="Google Shape;468;p49"/>
          <p:cNvSpPr txBox="1"/>
          <p:nvPr/>
        </p:nvSpPr>
        <p:spPr>
          <a:xfrm>
            <a:off x="7594550"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469" name="Google Shape;469;p49"/>
          <p:cNvSpPr txBox="1"/>
          <p:nvPr/>
        </p:nvSpPr>
        <p:spPr>
          <a:xfrm>
            <a:off x="7594550"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pic>
        <p:nvPicPr>
          <p:cNvPr id="470" name="Google Shape;470;p49"/>
          <p:cNvPicPr preferRelativeResize="0"/>
          <p:nvPr/>
        </p:nvPicPr>
        <p:blipFill>
          <a:blip r:embed="rId3">
            <a:alphaModFix/>
          </a:blip>
          <a:stretch>
            <a:fillRect/>
          </a:stretch>
        </p:blipFill>
        <p:spPr>
          <a:xfrm>
            <a:off x="1314900" y="-1900"/>
            <a:ext cx="2401683" cy="2610525"/>
          </a:xfrm>
          <a:prstGeom prst="rect">
            <a:avLst/>
          </a:prstGeom>
          <a:noFill/>
          <a:ln>
            <a:noFill/>
          </a:ln>
        </p:spPr>
      </p:pic>
      <p:sp>
        <p:nvSpPr>
          <p:cNvPr id="471" name="Google Shape;471;p49"/>
          <p:cNvSpPr txBox="1"/>
          <p:nvPr/>
        </p:nvSpPr>
        <p:spPr>
          <a:xfrm>
            <a:off x="3431200" y="983425"/>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pic>
        <p:nvPicPr>
          <p:cNvPr id="472" name="Google Shape;472;p49"/>
          <p:cNvPicPr preferRelativeResize="0"/>
          <p:nvPr/>
        </p:nvPicPr>
        <p:blipFill>
          <a:blip r:embed="rId4">
            <a:alphaModFix/>
          </a:blip>
          <a:stretch>
            <a:fillRect/>
          </a:stretch>
        </p:blipFill>
        <p:spPr>
          <a:xfrm>
            <a:off x="4654300" y="-6262"/>
            <a:ext cx="2401675" cy="2610533"/>
          </a:xfrm>
          <a:prstGeom prst="rect">
            <a:avLst/>
          </a:prstGeom>
          <a:noFill/>
          <a:ln>
            <a:noFill/>
          </a:ln>
        </p:spPr>
      </p:pic>
      <p:pic>
        <p:nvPicPr>
          <p:cNvPr id="473" name="Google Shape;473;p49"/>
          <p:cNvPicPr preferRelativeResize="0"/>
          <p:nvPr/>
        </p:nvPicPr>
        <p:blipFill>
          <a:blip r:embed="rId5">
            <a:alphaModFix/>
          </a:blip>
          <a:stretch>
            <a:fillRect/>
          </a:stretch>
        </p:blipFill>
        <p:spPr>
          <a:xfrm>
            <a:off x="1314900" y="2534875"/>
            <a:ext cx="2401675" cy="2610533"/>
          </a:xfrm>
          <a:prstGeom prst="rect">
            <a:avLst/>
          </a:prstGeom>
          <a:noFill/>
          <a:ln>
            <a:noFill/>
          </a:ln>
        </p:spPr>
      </p:pic>
      <p:sp>
        <p:nvSpPr>
          <p:cNvPr id="474" name="Google Shape;474;p49"/>
          <p:cNvSpPr txBox="1"/>
          <p:nvPr/>
        </p:nvSpPr>
        <p:spPr>
          <a:xfrm>
            <a:off x="3573275" y="3530450"/>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pic>
        <p:nvPicPr>
          <p:cNvPr id="475" name="Google Shape;475;p49"/>
          <p:cNvPicPr preferRelativeResize="0"/>
          <p:nvPr/>
        </p:nvPicPr>
        <p:blipFill>
          <a:blip r:embed="rId6">
            <a:alphaModFix/>
          </a:blip>
          <a:stretch>
            <a:fillRect/>
          </a:stretch>
        </p:blipFill>
        <p:spPr>
          <a:xfrm>
            <a:off x="4654300" y="2534875"/>
            <a:ext cx="2401675" cy="26105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1321975" y="-1900"/>
            <a:ext cx="2401676" cy="2610533"/>
          </a:xfrm>
          <a:prstGeom prst="rect">
            <a:avLst/>
          </a:prstGeom>
          <a:noFill/>
          <a:ln>
            <a:noFill/>
          </a:ln>
        </p:spPr>
      </p:pic>
      <p:pic>
        <p:nvPicPr>
          <p:cNvPr id="481" name="Google Shape;481;p50"/>
          <p:cNvPicPr preferRelativeResize="0"/>
          <p:nvPr/>
        </p:nvPicPr>
        <p:blipFill>
          <a:blip r:embed="rId4">
            <a:alphaModFix/>
          </a:blip>
          <a:stretch>
            <a:fillRect/>
          </a:stretch>
        </p:blipFill>
        <p:spPr>
          <a:xfrm>
            <a:off x="4654300" y="-1886"/>
            <a:ext cx="2401676" cy="2610500"/>
          </a:xfrm>
          <a:prstGeom prst="rect">
            <a:avLst/>
          </a:prstGeom>
          <a:noFill/>
          <a:ln>
            <a:noFill/>
          </a:ln>
        </p:spPr>
      </p:pic>
      <p:pic>
        <p:nvPicPr>
          <p:cNvPr id="482" name="Google Shape;482;p50"/>
          <p:cNvPicPr preferRelativeResize="0"/>
          <p:nvPr/>
        </p:nvPicPr>
        <p:blipFill>
          <a:blip r:embed="rId5">
            <a:alphaModFix/>
          </a:blip>
          <a:stretch>
            <a:fillRect/>
          </a:stretch>
        </p:blipFill>
        <p:spPr>
          <a:xfrm>
            <a:off x="4654299" y="2536800"/>
            <a:ext cx="2401675" cy="2606700"/>
          </a:xfrm>
          <a:prstGeom prst="rect">
            <a:avLst/>
          </a:prstGeom>
          <a:noFill/>
          <a:ln>
            <a:noFill/>
          </a:ln>
        </p:spPr>
      </p:pic>
      <p:pic>
        <p:nvPicPr>
          <p:cNvPr id="483" name="Google Shape;483;p50"/>
          <p:cNvPicPr preferRelativeResize="0"/>
          <p:nvPr/>
        </p:nvPicPr>
        <p:blipFill>
          <a:blip r:embed="rId6">
            <a:alphaModFix/>
          </a:blip>
          <a:stretch>
            <a:fillRect/>
          </a:stretch>
        </p:blipFill>
        <p:spPr>
          <a:xfrm>
            <a:off x="1321975" y="2536800"/>
            <a:ext cx="2401676" cy="2606700"/>
          </a:xfrm>
          <a:prstGeom prst="rect">
            <a:avLst/>
          </a:prstGeom>
          <a:noFill/>
          <a:ln>
            <a:noFill/>
          </a:ln>
        </p:spPr>
      </p:pic>
      <p:sp>
        <p:nvSpPr>
          <p:cNvPr id="484" name="Google Shape;484;p50"/>
          <p:cNvSpPr txBox="1"/>
          <p:nvPr/>
        </p:nvSpPr>
        <p:spPr>
          <a:xfrm>
            <a:off x="332525" y="2207400"/>
            <a:ext cx="3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a:t>
            </a:r>
            <a:endParaRPr/>
          </a:p>
        </p:txBody>
      </p:sp>
      <p:sp>
        <p:nvSpPr>
          <p:cNvPr id="485" name="Google Shape;485;p50"/>
          <p:cNvSpPr txBox="1"/>
          <p:nvPr/>
        </p:nvSpPr>
        <p:spPr>
          <a:xfrm>
            <a:off x="3930675" y="3930650"/>
            <a:ext cx="5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114</a:t>
            </a:r>
            <a:endParaRPr/>
          </a:p>
        </p:txBody>
      </p:sp>
      <p:sp>
        <p:nvSpPr>
          <p:cNvPr id="486" name="Google Shape;486;p50"/>
          <p:cNvSpPr txBox="1"/>
          <p:nvPr/>
        </p:nvSpPr>
        <p:spPr>
          <a:xfrm>
            <a:off x="3799150" y="1383625"/>
            <a:ext cx="5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174</a:t>
            </a:r>
            <a:endParaRPr/>
          </a:p>
        </p:txBody>
      </p:sp>
      <p:sp>
        <p:nvSpPr>
          <p:cNvPr id="487" name="Google Shape;487;p50"/>
          <p:cNvSpPr txBox="1"/>
          <p:nvPr/>
        </p:nvSpPr>
        <p:spPr>
          <a:xfrm>
            <a:off x="8038525" y="2249800"/>
            <a:ext cx="6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43</a:t>
            </a:r>
            <a:endParaRPr/>
          </a:p>
        </p:txBody>
      </p:sp>
      <p:cxnSp>
        <p:nvCxnSpPr>
          <p:cNvPr id="488" name="Google Shape;488;p50"/>
          <p:cNvCxnSpPr/>
          <p:nvPr/>
        </p:nvCxnSpPr>
        <p:spPr>
          <a:xfrm>
            <a:off x="3431200" y="1294649"/>
            <a:ext cx="1223100" cy="8700"/>
          </a:xfrm>
          <a:prstGeom prst="straightConnector1">
            <a:avLst/>
          </a:prstGeom>
          <a:noFill/>
          <a:ln cap="flat" cmpd="sng" w="9525">
            <a:solidFill>
              <a:schemeClr val="dk2"/>
            </a:solidFill>
            <a:prstDash val="solid"/>
            <a:round/>
            <a:headEnd len="med" w="med" type="none"/>
            <a:tailEnd len="med" w="med" type="triangle"/>
          </a:ln>
        </p:spPr>
      </p:cxnSp>
      <p:cxnSp>
        <p:nvCxnSpPr>
          <p:cNvPr id="489" name="Google Shape;489;p50"/>
          <p:cNvCxnSpPr/>
          <p:nvPr/>
        </p:nvCxnSpPr>
        <p:spPr>
          <a:xfrm>
            <a:off x="3744875" y="3840148"/>
            <a:ext cx="909300" cy="0"/>
          </a:xfrm>
          <a:prstGeom prst="straightConnector1">
            <a:avLst/>
          </a:prstGeom>
          <a:noFill/>
          <a:ln cap="flat" cmpd="sng" w="9525">
            <a:solidFill>
              <a:schemeClr val="dk2"/>
            </a:solidFill>
            <a:prstDash val="solid"/>
            <a:round/>
            <a:headEnd len="med" w="med" type="none"/>
            <a:tailEnd len="med" w="med" type="triangle"/>
          </a:ln>
        </p:spPr>
      </p:cxnSp>
      <p:sp>
        <p:nvSpPr>
          <p:cNvPr id="490" name="Google Shape;490;p50"/>
          <p:cNvSpPr txBox="1"/>
          <p:nvPr/>
        </p:nvSpPr>
        <p:spPr>
          <a:xfrm>
            <a:off x="3431200" y="983425"/>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491" name="Google Shape;491;p50"/>
          <p:cNvSpPr txBox="1"/>
          <p:nvPr/>
        </p:nvSpPr>
        <p:spPr>
          <a:xfrm>
            <a:off x="3573275" y="3530450"/>
            <a:ext cx="12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cxnSp>
        <p:nvCxnSpPr>
          <p:cNvPr id="492" name="Google Shape;492;p50"/>
          <p:cNvCxnSpPr>
            <a:stCxn id="480" idx="1"/>
            <a:endCxn id="484" idx="3"/>
          </p:cNvCxnSpPr>
          <p:nvPr/>
        </p:nvCxnSpPr>
        <p:spPr>
          <a:xfrm flipH="1">
            <a:off x="714775" y="1303366"/>
            <a:ext cx="607200" cy="11040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493" name="Google Shape;493;p50"/>
          <p:cNvCxnSpPr>
            <a:stCxn id="484" idx="3"/>
            <a:endCxn id="483" idx="1"/>
          </p:cNvCxnSpPr>
          <p:nvPr/>
        </p:nvCxnSpPr>
        <p:spPr>
          <a:xfrm>
            <a:off x="714725" y="2407500"/>
            <a:ext cx="607200" cy="14328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494" name="Google Shape;494;p50"/>
          <p:cNvCxnSpPr>
            <a:stCxn id="487" idx="1"/>
            <a:endCxn id="482" idx="3"/>
          </p:cNvCxnSpPr>
          <p:nvPr/>
        </p:nvCxnSpPr>
        <p:spPr>
          <a:xfrm flipH="1">
            <a:off x="7056025" y="2449900"/>
            <a:ext cx="982500" cy="1390200"/>
          </a:xfrm>
          <a:prstGeom prst="curvedConnector3">
            <a:avLst>
              <a:gd fmla="val 50003" name="adj1"/>
            </a:avLst>
          </a:prstGeom>
          <a:noFill/>
          <a:ln cap="flat" cmpd="sng" w="9525">
            <a:solidFill>
              <a:schemeClr val="dk2"/>
            </a:solidFill>
            <a:prstDash val="solid"/>
            <a:round/>
            <a:headEnd len="med" w="med" type="none"/>
            <a:tailEnd len="med" w="med" type="none"/>
          </a:ln>
        </p:spPr>
      </p:cxnSp>
      <p:cxnSp>
        <p:nvCxnSpPr>
          <p:cNvPr id="495" name="Google Shape;495;p50"/>
          <p:cNvCxnSpPr>
            <a:stCxn id="481" idx="3"/>
            <a:endCxn id="487" idx="1"/>
          </p:cNvCxnSpPr>
          <p:nvPr/>
        </p:nvCxnSpPr>
        <p:spPr>
          <a:xfrm>
            <a:off x="7055976" y="1303363"/>
            <a:ext cx="982500" cy="1146600"/>
          </a:xfrm>
          <a:prstGeom prst="curvedConnector3">
            <a:avLst>
              <a:gd fmla="val 50003" name="adj1"/>
            </a:avLst>
          </a:prstGeom>
          <a:noFill/>
          <a:ln cap="flat" cmpd="sng" w="9525">
            <a:solidFill>
              <a:schemeClr val="dk2"/>
            </a:solidFill>
            <a:prstDash val="solid"/>
            <a:round/>
            <a:headEnd len="med" w="med" type="none"/>
            <a:tailEnd len="med" w="med" type="none"/>
          </a:ln>
        </p:spPr>
      </p:cxnSp>
      <p:sp>
        <p:nvSpPr>
          <p:cNvPr id="496" name="Google Shape;496;p50"/>
          <p:cNvSpPr txBox="1"/>
          <p:nvPr/>
        </p:nvSpPr>
        <p:spPr>
          <a:xfrm>
            <a:off x="35375"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97" name="Google Shape;497;p50"/>
          <p:cNvSpPr txBox="1"/>
          <p:nvPr/>
        </p:nvSpPr>
        <p:spPr>
          <a:xfrm>
            <a:off x="35375"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498" name="Google Shape;498;p50"/>
          <p:cNvSpPr txBox="1"/>
          <p:nvPr/>
        </p:nvSpPr>
        <p:spPr>
          <a:xfrm>
            <a:off x="7594550" y="3865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499" name="Google Shape;499;p50"/>
          <p:cNvSpPr txBox="1"/>
          <p:nvPr/>
        </p:nvSpPr>
        <p:spPr>
          <a:xfrm>
            <a:off x="7594550" y="38243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Cropped scores</a:t>
            </a:r>
            <a:endParaRPr/>
          </a:p>
        </p:txBody>
      </p:sp>
      <p:pic>
        <p:nvPicPr>
          <p:cNvPr id="505" name="Google Shape;505;p51"/>
          <p:cNvPicPr preferRelativeResize="0"/>
          <p:nvPr/>
        </p:nvPicPr>
        <p:blipFill>
          <a:blip r:embed="rId3">
            <a:alphaModFix/>
          </a:blip>
          <a:stretch>
            <a:fillRect/>
          </a:stretch>
        </p:blipFill>
        <p:spPr>
          <a:xfrm>
            <a:off x="5422800" y="1116025"/>
            <a:ext cx="1181100" cy="1524000"/>
          </a:xfrm>
          <a:prstGeom prst="rect">
            <a:avLst/>
          </a:prstGeom>
          <a:noFill/>
          <a:ln>
            <a:noFill/>
          </a:ln>
        </p:spPr>
      </p:pic>
      <p:pic>
        <p:nvPicPr>
          <p:cNvPr id="506" name="Google Shape;506;p51"/>
          <p:cNvPicPr preferRelativeResize="0"/>
          <p:nvPr/>
        </p:nvPicPr>
        <p:blipFill>
          <a:blip r:embed="rId4">
            <a:alphaModFix/>
          </a:blip>
          <a:stretch>
            <a:fillRect/>
          </a:stretch>
        </p:blipFill>
        <p:spPr>
          <a:xfrm>
            <a:off x="1758350" y="1116013"/>
            <a:ext cx="1181100" cy="1524000"/>
          </a:xfrm>
          <a:prstGeom prst="rect">
            <a:avLst/>
          </a:prstGeom>
          <a:noFill/>
          <a:ln>
            <a:noFill/>
          </a:ln>
        </p:spPr>
      </p:pic>
      <p:pic>
        <p:nvPicPr>
          <p:cNvPr id="507" name="Google Shape;507;p51"/>
          <p:cNvPicPr preferRelativeResize="0"/>
          <p:nvPr/>
        </p:nvPicPr>
        <p:blipFill>
          <a:blip r:embed="rId5">
            <a:alphaModFix/>
          </a:blip>
          <a:stretch>
            <a:fillRect/>
          </a:stretch>
        </p:blipFill>
        <p:spPr>
          <a:xfrm>
            <a:off x="5422800" y="3156875"/>
            <a:ext cx="1181100" cy="1524000"/>
          </a:xfrm>
          <a:prstGeom prst="rect">
            <a:avLst/>
          </a:prstGeom>
          <a:noFill/>
          <a:ln>
            <a:noFill/>
          </a:ln>
        </p:spPr>
      </p:pic>
      <p:pic>
        <p:nvPicPr>
          <p:cNvPr id="508" name="Google Shape;508;p51"/>
          <p:cNvPicPr preferRelativeResize="0"/>
          <p:nvPr/>
        </p:nvPicPr>
        <p:blipFill>
          <a:blip r:embed="rId6">
            <a:alphaModFix/>
          </a:blip>
          <a:stretch>
            <a:fillRect/>
          </a:stretch>
        </p:blipFill>
        <p:spPr>
          <a:xfrm>
            <a:off x="1758350" y="3156875"/>
            <a:ext cx="1181100" cy="1524000"/>
          </a:xfrm>
          <a:prstGeom prst="rect">
            <a:avLst/>
          </a:prstGeom>
          <a:noFill/>
          <a:ln>
            <a:noFill/>
          </a:ln>
        </p:spPr>
      </p:pic>
      <p:sp>
        <p:nvSpPr>
          <p:cNvPr id="509" name="Google Shape;509;p51"/>
          <p:cNvSpPr txBox="1"/>
          <p:nvPr/>
        </p:nvSpPr>
        <p:spPr>
          <a:xfrm>
            <a:off x="3996325" y="1947325"/>
            <a:ext cx="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510" name="Google Shape;510;p51"/>
          <p:cNvSpPr txBox="1"/>
          <p:nvPr/>
        </p:nvSpPr>
        <p:spPr>
          <a:xfrm>
            <a:off x="311700" y="2721075"/>
            <a:ext cx="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a:t>
            </a:r>
            <a:endParaRPr/>
          </a:p>
        </p:txBody>
      </p:sp>
      <p:sp>
        <p:nvSpPr>
          <p:cNvPr id="511" name="Google Shape;511;p51"/>
          <p:cNvSpPr txBox="1"/>
          <p:nvPr/>
        </p:nvSpPr>
        <p:spPr>
          <a:xfrm>
            <a:off x="7522350" y="2721088"/>
            <a:ext cx="4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a:t>
            </a:r>
            <a:endParaRPr/>
          </a:p>
        </p:txBody>
      </p:sp>
      <p:sp>
        <p:nvSpPr>
          <p:cNvPr id="512" name="Google Shape;512;p51"/>
          <p:cNvSpPr txBox="1"/>
          <p:nvPr/>
        </p:nvSpPr>
        <p:spPr>
          <a:xfrm>
            <a:off x="3996325" y="4021100"/>
            <a:ext cx="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sp>
        <p:nvSpPr>
          <p:cNvPr id="513" name="Google Shape;513;p51"/>
          <p:cNvSpPr txBox="1"/>
          <p:nvPr/>
        </p:nvSpPr>
        <p:spPr>
          <a:xfrm>
            <a:off x="100775" y="111602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14" name="Google Shape;514;p51"/>
          <p:cNvSpPr txBox="1"/>
          <p:nvPr/>
        </p:nvSpPr>
        <p:spPr>
          <a:xfrm>
            <a:off x="100775" y="38950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15" name="Google Shape;515;p51"/>
          <p:cNvSpPr txBox="1"/>
          <p:nvPr/>
        </p:nvSpPr>
        <p:spPr>
          <a:xfrm>
            <a:off x="7721900" y="111602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sp>
        <p:nvSpPr>
          <p:cNvPr id="516" name="Google Shape;516;p51"/>
          <p:cNvSpPr txBox="1"/>
          <p:nvPr/>
        </p:nvSpPr>
        <p:spPr>
          <a:xfrm>
            <a:off x="7721900" y="389505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Right loop</a:t>
            </a:r>
            <a:endParaRPr/>
          </a:p>
        </p:txBody>
      </p:sp>
      <p:cxnSp>
        <p:nvCxnSpPr>
          <p:cNvPr id="517" name="Google Shape;517;p51"/>
          <p:cNvCxnSpPr>
            <a:stCxn id="510" idx="3"/>
            <a:endCxn id="508" idx="1"/>
          </p:cNvCxnSpPr>
          <p:nvPr/>
        </p:nvCxnSpPr>
        <p:spPr>
          <a:xfrm>
            <a:off x="681300" y="2921175"/>
            <a:ext cx="1077000" cy="9978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518" name="Google Shape;518;p51"/>
          <p:cNvCxnSpPr>
            <a:endCxn id="506" idx="1"/>
          </p:cNvCxnSpPr>
          <p:nvPr/>
        </p:nvCxnSpPr>
        <p:spPr>
          <a:xfrm flipH="1" rot="10800000">
            <a:off x="693350" y="1878013"/>
            <a:ext cx="1065000" cy="1058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19" name="Google Shape;519;p51"/>
          <p:cNvCxnSpPr>
            <a:stCxn id="511" idx="1"/>
            <a:endCxn id="507" idx="3"/>
          </p:cNvCxnSpPr>
          <p:nvPr/>
        </p:nvCxnSpPr>
        <p:spPr>
          <a:xfrm flipH="1">
            <a:off x="6603750" y="2921188"/>
            <a:ext cx="918600" cy="9978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520" name="Google Shape;520;p51"/>
          <p:cNvCxnSpPr>
            <a:stCxn id="511" idx="1"/>
            <a:endCxn id="505" idx="3"/>
          </p:cNvCxnSpPr>
          <p:nvPr/>
        </p:nvCxnSpPr>
        <p:spPr>
          <a:xfrm rot="10800000">
            <a:off x="6603750" y="1878088"/>
            <a:ext cx="918600" cy="1043100"/>
          </a:xfrm>
          <a:prstGeom prst="curvedConnector3">
            <a:avLst>
              <a:gd fmla="val 49992" name="adj1"/>
            </a:avLst>
          </a:prstGeom>
          <a:noFill/>
          <a:ln cap="flat" cmpd="sng" w="9525">
            <a:solidFill>
              <a:schemeClr val="dk2"/>
            </a:solidFill>
            <a:prstDash val="solid"/>
            <a:round/>
            <a:headEnd len="med" w="med" type="none"/>
            <a:tailEnd len="med" w="med" type="none"/>
          </a:ln>
        </p:spPr>
      </p:cxnSp>
      <p:cxnSp>
        <p:nvCxnSpPr>
          <p:cNvPr id="521" name="Google Shape;521;p51"/>
          <p:cNvCxnSpPr/>
          <p:nvPr/>
        </p:nvCxnSpPr>
        <p:spPr>
          <a:xfrm>
            <a:off x="3158725" y="1867375"/>
            <a:ext cx="2044800" cy="213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51"/>
          <p:cNvCxnSpPr/>
          <p:nvPr/>
        </p:nvCxnSpPr>
        <p:spPr>
          <a:xfrm>
            <a:off x="3158725" y="3908225"/>
            <a:ext cx="2044800" cy="2130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51"/>
          <p:cNvSpPr txBox="1"/>
          <p:nvPr/>
        </p:nvSpPr>
        <p:spPr>
          <a:xfrm>
            <a:off x="3466525" y="1547125"/>
            <a:ext cx="14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Conversion</a:t>
            </a:r>
            <a:endParaRPr/>
          </a:p>
        </p:txBody>
      </p:sp>
      <p:sp>
        <p:nvSpPr>
          <p:cNvPr id="524" name="Google Shape;524;p51"/>
          <p:cNvSpPr txBox="1"/>
          <p:nvPr/>
        </p:nvSpPr>
        <p:spPr>
          <a:xfrm>
            <a:off x="3466525" y="3416450"/>
            <a:ext cx="14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Conversion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1152475"/>
            <a:ext cx="8520600" cy="36999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W</a:t>
            </a:r>
            <a:r>
              <a:rPr lang="en" sz="2010"/>
              <a:t>e use Cycle GANs to convert RF to FF of a user. The fingerprint type of RF and FF are different.</a:t>
            </a:r>
            <a:endParaRPr sz="2010"/>
          </a:p>
          <a:p>
            <a:pPr indent="0" lvl="0" marL="0" rtl="0" algn="l">
              <a:spcBef>
                <a:spcPts val="1200"/>
              </a:spcBef>
              <a:spcAft>
                <a:spcPts val="0"/>
              </a:spcAft>
              <a:buNone/>
            </a:pPr>
            <a:r>
              <a:rPr lang="en" sz="2010"/>
              <a:t>Cycle GANs preserve the inter user and intra user scores of fingerprint matching. They also result in FFs look real, with similar distortions and orientations as RFs. </a:t>
            </a:r>
            <a:endParaRPr sz="2010"/>
          </a:p>
          <a:p>
            <a:pPr indent="0" lvl="0" marL="0" rtl="0" algn="l">
              <a:spcBef>
                <a:spcPts val="1200"/>
              </a:spcBef>
              <a:spcAft>
                <a:spcPts val="0"/>
              </a:spcAft>
              <a:buNone/>
            </a:pPr>
            <a:r>
              <a:rPr lang="en" sz="2010"/>
              <a:t>We use the latent space of RFs to change the output image of Cycle GANs. A unique key is associated with each RF. The latent space of RF is modified using the key to prepare unique FF.</a:t>
            </a:r>
            <a:endParaRPr sz="2010"/>
          </a:p>
          <a:p>
            <a:pPr indent="0" lvl="0" marL="0" rtl="0" algn="l">
              <a:spcBef>
                <a:spcPts val="1200"/>
              </a:spcBef>
              <a:spcAft>
                <a:spcPts val="0"/>
              </a:spcAft>
              <a:buNone/>
            </a:pPr>
            <a:r>
              <a:rPr lang="en" sz="2010"/>
              <a:t>The key serves two purpose. </a:t>
            </a:r>
            <a:endParaRPr sz="2010"/>
          </a:p>
          <a:p>
            <a:pPr indent="-317968" lvl="0" marL="457200" rtl="0" algn="l">
              <a:spcBef>
                <a:spcPts val="1200"/>
              </a:spcBef>
              <a:spcAft>
                <a:spcPts val="0"/>
              </a:spcAft>
              <a:buSzPct val="100000"/>
              <a:buAutoNum type="arabicPeriod"/>
            </a:pPr>
            <a:r>
              <a:rPr lang="en" sz="2010"/>
              <a:t>To provide a layer of protection in case of data leak. Even if the architecture is invertible, one will need the key associated with the user to trace back to his RF.  </a:t>
            </a:r>
            <a:endParaRPr sz="2010"/>
          </a:p>
          <a:p>
            <a:pPr indent="-317968" lvl="0" marL="457200" rtl="0" algn="l">
              <a:spcBef>
                <a:spcPts val="0"/>
              </a:spcBef>
              <a:spcAft>
                <a:spcPts val="0"/>
              </a:spcAft>
              <a:buSzPct val="100000"/>
              <a:buAutoNum type="arabicPeriod"/>
            </a:pPr>
            <a:r>
              <a:rPr lang="en" sz="2010"/>
              <a:t>To associate multiple FFs with the same RF. One single RF can be changed to multiple FF using different keys. The user can be given different keys as per the requirement.</a:t>
            </a:r>
            <a:endParaRPr sz="2010"/>
          </a:p>
          <a:p>
            <a:pPr indent="0" lvl="0" marL="0" rtl="0" algn="l">
              <a:spcBef>
                <a:spcPts val="1200"/>
              </a:spcBef>
              <a:spcAft>
                <a:spcPts val="1200"/>
              </a:spcAft>
              <a:buNone/>
            </a:pPr>
            <a:r>
              <a:t/>
            </a:r>
            <a:endParaRPr sz="2010"/>
          </a:p>
        </p:txBody>
      </p:sp>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cxnSp>
        <p:nvCxnSpPr>
          <p:cNvPr id="529" name="Google Shape;529;p52"/>
          <p:cNvCxnSpPr>
            <a:stCxn id="530" idx="3"/>
            <a:endCxn id="531" idx="1"/>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52"/>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52"/>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534" name="Google Shape;534;p52"/>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535" name="Google Shape;535;p52"/>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36" name="Google Shape;536;p52"/>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37" name="Google Shape;537;p52"/>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Without key</a:t>
            </a:r>
            <a:endParaRPr/>
          </a:p>
        </p:txBody>
      </p:sp>
      <p:sp>
        <p:nvSpPr>
          <p:cNvPr id="538" name="Google Shape;538;p52"/>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Without key</a:t>
            </a:r>
            <a:endParaRPr/>
          </a:p>
        </p:txBody>
      </p:sp>
      <p:pic>
        <p:nvPicPr>
          <p:cNvPr id="539" name="Google Shape;539;p52"/>
          <p:cNvPicPr preferRelativeResize="0"/>
          <p:nvPr/>
        </p:nvPicPr>
        <p:blipFill>
          <a:blip r:embed="rId3">
            <a:alphaModFix/>
          </a:blip>
          <a:stretch>
            <a:fillRect/>
          </a:stretch>
        </p:blipFill>
        <p:spPr>
          <a:xfrm>
            <a:off x="1532025" y="152400"/>
            <a:ext cx="2223629" cy="2223629"/>
          </a:xfrm>
          <a:prstGeom prst="rect">
            <a:avLst/>
          </a:prstGeom>
          <a:noFill/>
          <a:ln>
            <a:noFill/>
          </a:ln>
        </p:spPr>
      </p:pic>
      <p:pic>
        <p:nvPicPr>
          <p:cNvPr id="540" name="Google Shape;540;p52"/>
          <p:cNvPicPr preferRelativeResize="0"/>
          <p:nvPr/>
        </p:nvPicPr>
        <p:blipFill>
          <a:blip r:embed="rId4">
            <a:alphaModFix/>
          </a:blip>
          <a:stretch>
            <a:fillRect/>
          </a:stretch>
        </p:blipFill>
        <p:spPr>
          <a:xfrm>
            <a:off x="5284950" y="152400"/>
            <a:ext cx="2223625" cy="2223625"/>
          </a:xfrm>
          <a:prstGeom prst="rect">
            <a:avLst/>
          </a:prstGeom>
          <a:noFill/>
          <a:ln>
            <a:noFill/>
          </a:ln>
        </p:spPr>
      </p:pic>
      <p:pic>
        <p:nvPicPr>
          <p:cNvPr id="541" name="Google Shape;541;p52"/>
          <p:cNvPicPr preferRelativeResize="0"/>
          <p:nvPr/>
        </p:nvPicPr>
        <p:blipFill>
          <a:blip r:embed="rId5">
            <a:alphaModFix/>
          </a:blip>
          <a:stretch>
            <a:fillRect/>
          </a:stretch>
        </p:blipFill>
        <p:spPr>
          <a:xfrm>
            <a:off x="5284950" y="2528425"/>
            <a:ext cx="2369575" cy="2369575"/>
          </a:xfrm>
          <a:prstGeom prst="rect">
            <a:avLst/>
          </a:prstGeom>
          <a:noFill/>
          <a:ln>
            <a:noFill/>
          </a:ln>
        </p:spPr>
      </p:pic>
      <p:pic>
        <p:nvPicPr>
          <p:cNvPr id="542" name="Google Shape;542;p52"/>
          <p:cNvPicPr preferRelativeResize="0"/>
          <p:nvPr/>
        </p:nvPicPr>
        <p:blipFill>
          <a:blip r:embed="rId6">
            <a:alphaModFix/>
          </a:blip>
          <a:stretch>
            <a:fillRect/>
          </a:stretch>
        </p:blipFill>
        <p:spPr>
          <a:xfrm>
            <a:off x="1532025" y="2705100"/>
            <a:ext cx="2438400" cy="2438400"/>
          </a:xfrm>
          <a:prstGeom prst="rect">
            <a:avLst/>
          </a:prstGeom>
          <a:noFill/>
          <a:ln>
            <a:noFill/>
          </a:ln>
        </p:spPr>
      </p:pic>
      <p:sp>
        <p:nvSpPr>
          <p:cNvPr id="543" name="Google Shape;543;p52"/>
          <p:cNvSpPr txBox="1"/>
          <p:nvPr/>
        </p:nvSpPr>
        <p:spPr>
          <a:xfrm>
            <a:off x="155625" y="2084725"/>
            <a:ext cx="180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62- score between 2 impressions of 2 people</a:t>
            </a:r>
            <a:endParaRPr/>
          </a:p>
        </p:txBody>
      </p:sp>
      <p:sp>
        <p:nvSpPr>
          <p:cNvPr id="544" name="Google Shape;544;p52"/>
          <p:cNvSpPr txBox="1"/>
          <p:nvPr/>
        </p:nvSpPr>
        <p:spPr>
          <a:xfrm>
            <a:off x="4197875" y="3950325"/>
            <a:ext cx="7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21</a:t>
            </a:r>
            <a:endParaRPr/>
          </a:p>
        </p:txBody>
      </p:sp>
      <p:sp>
        <p:nvSpPr>
          <p:cNvPr id="545" name="Google Shape;545;p52"/>
          <p:cNvSpPr txBox="1"/>
          <p:nvPr/>
        </p:nvSpPr>
        <p:spPr>
          <a:xfrm>
            <a:off x="4083175" y="661350"/>
            <a:ext cx="7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19</a:t>
            </a:r>
            <a:endParaRPr/>
          </a:p>
        </p:txBody>
      </p:sp>
      <p:sp>
        <p:nvSpPr>
          <p:cNvPr id="546" name="Google Shape;546;p52"/>
          <p:cNvSpPr txBox="1"/>
          <p:nvPr/>
        </p:nvSpPr>
        <p:spPr>
          <a:xfrm>
            <a:off x="7322600" y="2286000"/>
            <a:ext cx="170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52- score of 2 fake impressions of 2 people without key</a:t>
            </a:r>
            <a:endParaRPr/>
          </a:p>
        </p:txBody>
      </p:sp>
      <p:sp>
        <p:nvSpPr>
          <p:cNvPr id="547" name="Google Shape;547;p52"/>
          <p:cNvSpPr txBox="1"/>
          <p:nvPr/>
        </p:nvSpPr>
        <p:spPr>
          <a:xfrm>
            <a:off x="3450" y="6925"/>
            <a:ext cx="4364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INTER USER SCORES without KEY</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cxnSp>
        <p:nvCxnSpPr>
          <p:cNvPr id="552" name="Google Shape;552;p53"/>
          <p:cNvCxnSpPr>
            <a:stCxn id="553" idx="3"/>
            <a:endCxn id="554" idx="1"/>
          </p:cNvCxnSpPr>
          <p:nvPr/>
        </p:nvCxnSpPr>
        <p:spPr>
          <a:xfrm>
            <a:off x="4032725" y="1303348"/>
            <a:ext cx="1121100" cy="0"/>
          </a:xfrm>
          <a:prstGeom prst="straightConnector1">
            <a:avLst/>
          </a:prstGeom>
          <a:noFill/>
          <a:ln cap="flat" cmpd="sng" w="9525">
            <a:solidFill>
              <a:schemeClr val="dk2"/>
            </a:solidFill>
            <a:prstDash val="solid"/>
            <a:round/>
            <a:headEnd len="med" w="med" type="none"/>
            <a:tailEnd len="med" w="med" type="triangle"/>
          </a:ln>
        </p:spPr>
      </p:cxnSp>
      <p:cxnSp>
        <p:nvCxnSpPr>
          <p:cNvPr id="555" name="Google Shape;555;p53"/>
          <p:cNvCxnSpPr/>
          <p:nvPr/>
        </p:nvCxnSpPr>
        <p:spPr>
          <a:xfrm>
            <a:off x="4011450" y="3831773"/>
            <a:ext cx="1121100" cy="0"/>
          </a:xfrm>
          <a:prstGeom prst="straightConnector1">
            <a:avLst/>
          </a:prstGeom>
          <a:noFill/>
          <a:ln cap="flat" cmpd="sng" w="9525">
            <a:solidFill>
              <a:schemeClr val="dk2"/>
            </a:solidFill>
            <a:prstDash val="solid"/>
            <a:round/>
            <a:headEnd len="med" w="med" type="none"/>
            <a:tailEnd len="med" w="med" type="triangle"/>
          </a:ln>
        </p:spPr>
      </p:cxnSp>
      <p:sp>
        <p:nvSpPr>
          <p:cNvPr id="556" name="Google Shape;556;p53"/>
          <p:cNvSpPr txBox="1"/>
          <p:nvPr/>
        </p:nvSpPr>
        <p:spPr>
          <a:xfrm>
            <a:off x="4011450" y="983425"/>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557" name="Google Shape;557;p53"/>
          <p:cNvSpPr txBox="1"/>
          <p:nvPr/>
        </p:nvSpPr>
        <p:spPr>
          <a:xfrm>
            <a:off x="4011450" y="35021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Conversion</a:t>
            </a:r>
            <a:endParaRPr/>
          </a:p>
        </p:txBody>
      </p:sp>
      <p:sp>
        <p:nvSpPr>
          <p:cNvPr id="558" name="Google Shape;558;p53"/>
          <p:cNvSpPr txBox="1"/>
          <p:nvPr/>
        </p:nvSpPr>
        <p:spPr>
          <a:xfrm>
            <a:off x="1556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59" name="Google Shape;559;p53"/>
          <p:cNvSpPr txBox="1"/>
          <p:nvPr/>
        </p:nvSpPr>
        <p:spPr>
          <a:xfrm>
            <a:off x="39967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Real</a:t>
            </a:r>
            <a:endParaRPr/>
          </a:p>
          <a:p>
            <a:pPr indent="0" lvl="0" marL="0" rtl="0" algn="l">
              <a:spcBef>
                <a:spcPts val="0"/>
              </a:spcBef>
              <a:spcAft>
                <a:spcPts val="0"/>
              </a:spcAft>
              <a:buNone/>
            </a:pPr>
            <a:r>
              <a:rPr lang="en"/>
              <a:t>Whorl</a:t>
            </a:r>
            <a:endParaRPr/>
          </a:p>
        </p:txBody>
      </p:sp>
      <p:sp>
        <p:nvSpPr>
          <p:cNvPr id="560" name="Google Shape;560;p53"/>
          <p:cNvSpPr txBox="1"/>
          <p:nvPr/>
        </p:nvSpPr>
        <p:spPr>
          <a:xfrm>
            <a:off x="7806925" y="583800"/>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1</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 key</a:t>
            </a:r>
            <a:endParaRPr/>
          </a:p>
        </p:txBody>
      </p:sp>
      <p:sp>
        <p:nvSpPr>
          <p:cNvPr id="561" name="Google Shape;561;p53"/>
          <p:cNvSpPr txBox="1"/>
          <p:nvPr/>
        </p:nvSpPr>
        <p:spPr>
          <a:xfrm>
            <a:off x="7806925" y="3774775"/>
            <a:ext cx="122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Person 2</a:t>
            </a:r>
            <a:endParaRPr/>
          </a:p>
          <a:p>
            <a:pPr indent="0" lvl="0" marL="0" rtl="0" algn="l">
              <a:spcBef>
                <a:spcPts val="0"/>
              </a:spcBef>
              <a:spcAft>
                <a:spcPts val="0"/>
              </a:spcAft>
              <a:buNone/>
            </a:pPr>
            <a:r>
              <a:rPr lang="en"/>
              <a:t>Impression 1</a:t>
            </a:r>
            <a:endParaRPr/>
          </a:p>
          <a:p>
            <a:pPr indent="0" lvl="0" marL="0" rtl="0" algn="l">
              <a:spcBef>
                <a:spcPts val="0"/>
              </a:spcBef>
              <a:spcAft>
                <a:spcPts val="0"/>
              </a:spcAft>
              <a:buNone/>
            </a:pPr>
            <a:r>
              <a:rPr lang="en"/>
              <a:t>Fake</a:t>
            </a:r>
            <a:endParaRPr/>
          </a:p>
          <a:p>
            <a:pPr indent="0" lvl="0" marL="0" rtl="0" algn="l">
              <a:spcBef>
                <a:spcPts val="0"/>
              </a:spcBef>
              <a:spcAft>
                <a:spcPts val="0"/>
              </a:spcAft>
              <a:buNone/>
            </a:pPr>
            <a:r>
              <a:rPr lang="en"/>
              <a:t>With key</a:t>
            </a:r>
            <a:endParaRPr/>
          </a:p>
        </p:txBody>
      </p:sp>
      <p:pic>
        <p:nvPicPr>
          <p:cNvPr id="562" name="Google Shape;562;p53"/>
          <p:cNvPicPr preferRelativeResize="0"/>
          <p:nvPr/>
        </p:nvPicPr>
        <p:blipFill>
          <a:blip r:embed="rId3">
            <a:alphaModFix/>
          </a:blip>
          <a:stretch>
            <a:fillRect/>
          </a:stretch>
        </p:blipFill>
        <p:spPr>
          <a:xfrm>
            <a:off x="1532025" y="152400"/>
            <a:ext cx="2223629" cy="2223629"/>
          </a:xfrm>
          <a:prstGeom prst="rect">
            <a:avLst/>
          </a:prstGeom>
          <a:noFill/>
          <a:ln>
            <a:noFill/>
          </a:ln>
        </p:spPr>
      </p:pic>
      <p:pic>
        <p:nvPicPr>
          <p:cNvPr id="563" name="Google Shape;563;p53"/>
          <p:cNvPicPr preferRelativeResize="0"/>
          <p:nvPr/>
        </p:nvPicPr>
        <p:blipFill>
          <a:blip r:embed="rId4">
            <a:alphaModFix/>
          </a:blip>
          <a:stretch>
            <a:fillRect/>
          </a:stretch>
        </p:blipFill>
        <p:spPr>
          <a:xfrm>
            <a:off x="3574238" y="2030388"/>
            <a:ext cx="1535425" cy="1535425"/>
          </a:xfrm>
          <a:prstGeom prst="rect">
            <a:avLst/>
          </a:prstGeom>
          <a:noFill/>
          <a:ln>
            <a:noFill/>
          </a:ln>
        </p:spPr>
      </p:pic>
      <p:pic>
        <p:nvPicPr>
          <p:cNvPr id="564" name="Google Shape;564;p53"/>
          <p:cNvPicPr preferRelativeResize="0"/>
          <p:nvPr/>
        </p:nvPicPr>
        <p:blipFill>
          <a:blip r:embed="rId5">
            <a:alphaModFix/>
          </a:blip>
          <a:stretch>
            <a:fillRect/>
          </a:stretch>
        </p:blipFill>
        <p:spPr>
          <a:xfrm>
            <a:off x="5284950" y="152400"/>
            <a:ext cx="2223625" cy="2223625"/>
          </a:xfrm>
          <a:prstGeom prst="rect">
            <a:avLst/>
          </a:prstGeom>
          <a:noFill/>
          <a:ln>
            <a:noFill/>
          </a:ln>
        </p:spPr>
      </p:pic>
      <p:pic>
        <p:nvPicPr>
          <p:cNvPr id="565" name="Google Shape;565;p53"/>
          <p:cNvPicPr preferRelativeResize="0"/>
          <p:nvPr/>
        </p:nvPicPr>
        <p:blipFill>
          <a:blip r:embed="rId6">
            <a:alphaModFix/>
          </a:blip>
          <a:stretch>
            <a:fillRect/>
          </a:stretch>
        </p:blipFill>
        <p:spPr>
          <a:xfrm>
            <a:off x="5284950" y="2528425"/>
            <a:ext cx="2369575" cy="2369575"/>
          </a:xfrm>
          <a:prstGeom prst="rect">
            <a:avLst/>
          </a:prstGeom>
          <a:noFill/>
          <a:ln>
            <a:noFill/>
          </a:ln>
        </p:spPr>
      </p:pic>
      <p:pic>
        <p:nvPicPr>
          <p:cNvPr id="566" name="Google Shape;566;p53"/>
          <p:cNvPicPr preferRelativeResize="0"/>
          <p:nvPr/>
        </p:nvPicPr>
        <p:blipFill>
          <a:blip r:embed="rId7">
            <a:alphaModFix/>
          </a:blip>
          <a:stretch>
            <a:fillRect/>
          </a:stretch>
        </p:blipFill>
        <p:spPr>
          <a:xfrm>
            <a:off x="1532025" y="2719963"/>
            <a:ext cx="2223625" cy="2223625"/>
          </a:xfrm>
          <a:prstGeom prst="rect">
            <a:avLst/>
          </a:prstGeom>
          <a:noFill/>
          <a:ln>
            <a:noFill/>
          </a:ln>
        </p:spPr>
      </p:pic>
      <p:sp>
        <p:nvSpPr>
          <p:cNvPr id="567" name="Google Shape;567;p53"/>
          <p:cNvSpPr txBox="1"/>
          <p:nvPr/>
        </p:nvSpPr>
        <p:spPr>
          <a:xfrm>
            <a:off x="4219475" y="3902350"/>
            <a:ext cx="7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a:t>
            </a:r>
            <a:endParaRPr/>
          </a:p>
        </p:txBody>
      </p:sp>
      <p:sp>
        <p:nvSpPr>
          <p:cNvPr id="568" name="Google Shape;568;p53"/>
          <p:cNvSpPr txBox="1"/>
          <p:nvPr/>
        </p:nvSpPr>
        <p:spPr>
          <a:xfrm>
            <a:off x="4284125" y="631475"/>
            <a:ext cx="6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26</a:t>
            </a:r>
            <a:endParaRPr/>
          </a:p>
        </p:txBody>
      </p:sp>
      <p:sp>
        <p:nvSpPr>
          <p:cNvPr id="569" name="Google Shape;569;p53"/>
          <p:cNvSpPr txBox="1"/>
          <p:nvPr/>
        </p:nvSpPr>
        <p:spPr>
          <a:xfrm>
            <a:off x="7586250" y="2048400"/>
            <a:ext cx="150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48- score </a:t>
            </a:r>
            <a:r>
              <a:rPr lang="en"/>
              <a:t>between</a:t>
            </a:r>
            <a:r>
              <a:rPr lang="en"/>
              <a:t> 2 fake fingerprints of 2 people with key</a:t>
            </a:r>
            <a:endParaRPr/>
          </a:p>
        </p:txBody>
      </p:sp>
      <p:sp>
        <p:nvSpPr>
          <p:cNvPr id="570" name="Google Shape;570;p53"/>
          <p:cNvSpPr txBox="1"/>
          <p:nvPr/>
        </p:nvSpPr>
        <p:spPr>
          <a:xfrm>
            <a:off x="155625" y="2084725"/>
            <a:ext cx="180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62- score between 2 impressions of 2 people</a:t>
            </a:r>
            <a:endParaRPr/>
          </a:p>
        </p:txBody>
      </p:sp>
      <p:sp>
        <p:nvSpPr>
          <p:cNvPr id="571" name="Google Shape;571;p53"/>
          <p:cNvSpPr txBox="1"/>
          <p:nvPr/>
        </p:nvSpPr>
        <p:spPr>
          <a:xfrm>
            <a:off x="3841700" y="168385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image</a:t>
            </a:r>
            <a:endParaRPr/>
          </a:p>
        </p:txBody>
      </p:sp>
      <p:sp>
        <p:nvSpPr>
          <p:cNvPr id="572" name="Google Shape;572;p53"/>
          <p:cNvSpPr txBox="1"/>
          <p:nvPr/>
        </p:nvSpPr>
        <p:spPr>
          <a:xfrm>
            <a:off x="3450" y="6925"/>
            <a:ext cx="4364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INTER USER SCORES with KEYS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a:t>
            </a:r>
            <a:endParaRPr/>
          </a:p>
        </p:txBody>
      </p:sp>
      <p:graphicFrame>
        <p:nvGraphicFramePr>
          <p:cNvPr id="578" name="Google Shape;578;p54"/>
          <p:cNvGraphicFramePr/>
          <p:nvPr/>
        </p:nvGraphicFramePr>
        <p:xfrm>
          <a:off x="1493800" y="2225375"/>
          <a:ext cx="3000000" cy="3000000"/>
        </p:xfrm>
        <a:graphic>
          <a:graphicData uri="http://schemas.openxmlformats.org/drawingml/2006/table">
            <a:tbl>
              <a:tblPr>
                <a:noFill/>
                <a:tableStyleId>{82735B61-A44A-41DF-8A4D-3D2D73F806F3}</a:tableStyleId>
              </a:tblPr>
              <a:tblGrid>
                <a:gridCol w="1373350"/>
                <a:gridCol w="415375"/>
                <a:gridCol w="388600"/>
                <a:gridCol w="370775"/>
                <a:gridCol w="442500"/>
                <a:gridCol w="412250"/>
                <a:gridCol w="353350"/>
              </a:tblGrid>
              <a:tr h="200025">
                <a:tc>
                  <a:txBody>
                    <a:bodyPr/>
                    <a:lstStyle/>
                    <a:p>
                      <a:pPr indent="0" lvl="0" marL="0" rtl="0" algn="l">
                        <a:lnSpc>
                          <a:spcPct val="115000"/>
                        </a:lnSpc>
                        <a:spcBef>
                          <a:spcPts val="0"/>
                        </a:spcBef>
                        <a:spcAft>
                          <a:spcPts val="0"/>
                        </a:spcAft>
                        <a:buNone/>
                      </a:pPr>
                      <a:r>
                        <a:rPr lang="en" sz="1000"/>
                        <a:t>Person 1 </a:t>
                      </a:r>
                      <a:r>
                        <a:rPr lang="en" sz="1000"/>
                        <a:t>and person 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51450">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51450">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51450">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51450">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51450">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25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17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spcBef>
                          <a:spcPts val="0"/>
                        </a:spcBef>
                        <a:spcAft>
                          <a:spcPts val="0"/>
                        </a:spcAft>
                        <a:buNone/>
                      </a:pPr>
                      <a:r>
                        <a:rPr lang="en"/>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graphicFrame>
        <p:nvGraphicFramePr>
          <p:cNvPr id="579" name="Google Shape;579;p54"/>
          <p:cNvGraphicFramePr/>
          <p:nvPr/>
        </p:nvGraphicFramePr>
        <p:xfrm>
          <a:off x="6393175" y="2225375"/>
          <a:ext cx="3000000" cy="3000000"/>
        </p:xfrm>
        <a:graphic>
          <a:graphicData uri="http://schemas.openxmlformats.org/drawingml/2006/table">
            <a:tbl>
              <a:tblPr>
                <a:noFill/>
                <a:tableStyleId>{96215201-E861-4E84-BB60-199FE9509C6A}</a:tableStyleId>
              </a:tblPr>
              <a:tblGrid>
                <a:gridCol w="506550"/>
                <a:gridCol w="1511150"/>
              </a:tblGrid>
              <a:tr h="139700">
                <a:tc>
                  <a:txBody>
                    <a:bodyPr/>
                    <a:lstStyle/>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l">
                        <a:spcBef>
                          <a:spcPts val="0"/>
                        </a:spcBef>
                        <a:spcAft>
                          <a:spcPts val="0"/>
                        </a:spcAft>
                        <a:buNone/>
                      </a:pPr>
                      <a:r>
                        <a:rPr lang="en"/>
                        <a:t>Real and fake</a:t>
                      </a:r>
                      <a:endParaRPr/>
                    </a:p>
                  </a:txBody>
                  <a:tcPr marT="91425" marB="91425" marR="91425" marL="91425"/>
                </a:tc>
              </a:tr>
              <a:tr h="139700">
                <a:tc>
                  <a:txBody>
                    <a:bodyPr/>
                    <a:lstStyle/>
                    <a:p>
                      <a:pPr indent="0" lvl="0" marL="0" rtl="0" algn="l">
                        <a:spcBef>
                          <a:spcPts val="0"/>
                        </a:spcBef>
                        <a:spcAft>
                          <a:spcPts val="0"/>
                        </a:spcAft>
                        <a:buNone/>
                      </a:pPr>
                      <a:r>
                        <a:t/>
                      </a:r>
                      <a:endParaRPr/>
                    </a:p>
                  </a:txBody>
                  <a:tcPr marT="91425" marB="91425" marR="91425" marL="91425">
                    <a:solidFill>
                      <a:srgbClr val="FFF2CC"/>
                    </a:solidFill>
                  </a:tcPr>
                </a:tc>
                <a:tc>
                  <a:txBody>
                    <a:bodyPr/>
                    <a:lstStyle/>
                    <a:p>
                      <a:pPr indent="0" lvl="0" marL="0" rtl="0" algn="l">
                        <a:spcBef>
                          <a:spcPts val="0"/>
                        </a:spcBef>
                        <a:spcAft>
                          <a:spcPts val="0"/>
                        </a:spcAft>
                        <a:buNone/>
                      </a:pPr>
                      <a:r>
                        <a:rPr lang="en"/>
                        <a:t>Real and real</a:t>
                      </a:r>
                      <a:endParaRPr/>
                    </a:p>
                  </a:txBody>
                  <a:tcPr marT="91425" marB="91425" marR="91425" marL="91425"/>
                </a:tc>
              </a:tr>
              <a:tr h="139700">
                <a:tc>
                  <a:txBody>
                    <a:bodyPr/>
                    <a:lstStyle/>
                    <a:p>
                      <a:pPr indent="0" lvl="0" marL="0" rtl="0" algn="l">
                        <a:spcBef>
                          <a:spcPts val="0"/>
                        </a:spcBef>
                        <a:spcAft>
                          <a:spcPts val="0"/>
                        </a:spcAft>
                        <a:buNone/>
                      </a:pPr>
                      <a:r>
                        <a:t/>
                      </a:r>
                      <a:endParaRPr/>
                    </a:p>
                  </a:txBody>
                  <a:tcPr marT="91425" marB="91425" marR="91425" marL="91425">
                    <a:solidFill>
                      <a:srgbClr val="D0E0E3"/>
                    </a:solidFill>
                  </a:tcPr>
                </a:tc>
                <a:tc>
                  <a:txBody>
                    <a:bodyPr/>
                    <a:lstStyle/>
                    <a:p>
                      <a:pPr indent="0" lvl="0" marL="0" rtl="0" algn="l">
                        <a:spcBef>
                          <a:spcPts val="0"/>
                        </a:spcBef>
                        <a:spcAft>
                          <a:spcPts val="0"/>
                        </a:spcAft>
                        <a:buNone/>
                      </a:pPr>
                      <a:r>
                        <a:rPr lang="en"/>
                        <a:t>Fake and fake</a:t>
                      </a:r>
                      <a:endParaRPr/>
                    </a:p>
                  </a:txBody>
                  <a:tcPr marT="91425" marB="91425" marR="91425" marL="91425"/>
                </a:tc>
              </a:tr>
            </a:tbl>
          </a:graphicData>
        </a:graphic>
      </p:graphicFrame>
      <p:sp>
        <p:nvSpPr>
          <p:cNvPr id="580" name="Google Shape;580;p54"/>
          <p:cNvSpPr txBox="1"/>
          <p:nvPr/>
        </p:nvSpPr>
        <p:spPr>
          <a:xfrm>
            <a:off x="1189575" y="1280575"/>
            <a:ext cx="45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Scores between 6 impressions of two different person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2010"/>
              <a:t>Heat map is used to crop the FF. Cropping is required to remove noise outside the fingerprint, and to </a:t>
            </a:r>
            <a:r>
              <a:rPr lang="en" sz="2010"/>
              <a:t>improve</a:t>
            </a:r>
            <a:r>
              <a:rPr lang="en" sz="2010"/>
              <a:t> the difference score between user’s RF and FF. The center part of </a:t>
            </a:r>
            <a:r>
              <a:rPr lang="en" sz="2010"/>
              <a:t>fingerprint</a:t>
            </a:r>
            <a:r>
              <a:rPr lang="en" sz="2010"/>
              <a:t> impression which helps in fingerprint classification is used for subsequent steps.</a:t>
            </a:r>
            <a:endParaRPr sz="2010"/>
          </a:p>
          <a:p>
            <a:pPr indent="0" lvl="0" marL="0" rtl="0" algn="l">
              <a:spcBef>
                <a:spcPts val="1200"/>
              </a:spcBef>
              <a:spcAft>
                <a:spcPts val="0"/>
              </a:spcAft>
              <a:buNone/>
            </a:pPr>
            <a:r>
              <a:rPr lang="en" sz="2010"/>
              <a:t>During conversion, a random key is selected. The latent space of RF and key is input to the ResNet which changes the input latent space to the required FF type.</a:t>
            </a:r>
            <a:endParaRPr sz="2010"/>
          </a:p>
          <a:p>
            <a:pPr indent="0" lvl="0" marL="0" rtl="0" algn="l">
              <a:spcBef>
                <a:spcPts val="1200"/>
              </a:spcBef>
              <a:spcAft>
                <a:spcPts val="0"/>
              </a:spcAft>
              <a:buNone/>
            </a:pPr>
            <a:r>
              <a:rPr lang="en" sz="2010"/>
              <a:t>The ration in </a:t>
            </a:r>
            <a:r>
              <a:rPr lang="en" sz="2010"/>
              <a:t>which</a:t>
            </a:r>
            <a:r>
              <a:rPr lang="en" sz="2010"/>
              <a:t> to add the latent space of RF and key is optimized using linear regression.</a:t>
            </a:r>
            <a:endParaRPr sz="2010"/>
          </a:p>
          <a:p>
            <a:pPr indent="0" lvl="0" marL="0" rtl="0" algn="l">
              <a:spcBef>
                <a:spcPts val="1200"/>
              </a:spcBef>
              <a:spcAft>
                <a:spcPts val="0"/>
              </a:spcAft>
              <a:buNone/>
            </a:pPr>
            <a:r>
              <a:rPr lang="en" sz="2010"/>
              <a:t>The final output image has been tested using frequency spectrum for fake image detection. </a:t>
            </a:r>
            <a:endParaRPr sz="2010"/>
          </a:p>
          <a:p>
            <a:pPr indent="0" lvl="0" marL="0" rtl="0" algn="l">
              <a:spcBef>
                <a:spcPts val="1200"/>
              </a:spcBef>
              <a:spcAft>
                <a:spcPts val="1200"/>
              </a:spcAft>
              <a:buNone/>
            </a:pPr>
            <a:r>
              <a:rPr lang="en" sz="2010"/>
              <a:t>Neural nets are used for the </a:t>
            </a:r>
            <a:r>
              <a:rPr lang="en" sz="2010"/>
              <a:t>architecture</a:t>
            </a:r>
            <a:r>
              <a:rPr lang="en" sz="2010"/>
              <a:t>, invertibility is not possible. RF of the user is thus safe.  </a:t>
            </a:r>
            <a:endParaRPr sz="2010"/>
          </a:p>
        </p:txBody>
      </p:sp>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Keywords</a:t>
            </a:r>
            <a:endParaRPr/>
          </a:p>
        </p:txBody>
      </p:sp>
      <p:sp>
        <p:nvSpPr>
          <p:cNvPr id="85" name="Google Shape;85;p18"/>
          <p:cNvSpPr txBox="1"/>
          <p:nvPr>
            <p:ph idx="1" type="body"/>
          </p:nvPr>
        </p:nvSpPr>
        <p:spPr>
          <a:xfrm>
            <a:off x="311700" y="1152475"/>
            <a:ext cx="8520600" cy="38001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Fingerprints</a:t>
            </a:r>
            <a:endParaRPr/>
          </a:p>
          <a:p>
            <a:pPr indent="0" lvl="0" marL="0" rtl="0" algn="l">
              <a:spcBef>
                <a:spcPts val="1200"/>
              </a:spcBef>
              <a:spcAft>
                <a:spcPts val="0"/>
              </a:spcAft>
              <a:buNone/>
            </a:pPr>
            <a:r>
              <a:rPr lang="en"/>
              <a:t>Inconsistent Cycle GANs</a:t>
            </a:r>
            <a:endParaRPr/>
          </a:p>
          <a:p>
            <a:pPr indent="0" lvl="0" marL="0" rtl="0" algn="l">
              <a:spcBef>
                <a:spcPts val="1200"/>
              </a:spcBef>
              <a:spcAft>
                <a:spcPts val="0"/>
              </a:spcAft>
              <a:buNone/>
            </a:pPr>
            <a:r>
              <a:rPr lang="en"/>
              <a:t>Latent space</a:t>
            </a:r>
            <a:endParaRPr/>
          </a:p>
          <a:p>
            <a:pPr indent="0" lvl="0" marL="0" rtl="0" algn="l">
              <a:spcBef>
                <a:spcPts val="1200"/>
              </a:spcBef>
              <a:spcAft>
                <a:spcPts val="0"/>
              </a:spcAft>
              <a:buNone/>
            </a:pPr>
            <a:r>
              <a:rPr lang="en"/>
              <a:t>Resnet</a:t>
            </a:r>
            <a:endParaRPr/>
          </a:p>
          <a:p>
            <a:pPr indent="0" lvl="0" marL="0" rtl="0" algn="l">
              <a:spcBef>
                <a:spcPts val="1200"/>
              </a:spcBef>
              <a:spcAft>
                <a:spcPts val="0"/>
              </a:spcAft>
              <a:buNone/>
            </a:pPr>
            <a:r>
              <a:rPr lang="en"/>
              <a:t>Linear Regression</a:t>
            </a:r>
            <a:endParaRPr/>
          </a:p>
          <a:p>
            <a:pPr indent="0" lvl="0" marL="0" rtl="0" algn="l">
              <a:spcBef>
                <a:spcPts val="1200"/>
              </a:spcBef>
              <a:spcAft>
                <a:spcPts val="0"/>
              </a:spcAft>
              <a:buClr>
                <a:schemeClr val="dk1"/>
              </a:buClr>
              <a:buSzPct val="61111"/>
              <a:buFont typeface="Arial"/>
              <a:buNone/>
            </a:pPr>
            <a:r>
              <a:rPr lang="en"/>
              <a:t>Gabor filter</a:t>
            </a:r>
            <a:endParaRPr/>
          </a:p>
          <a:p>
            <a:pPr indent="0" lvl="0" marL="0" rtl="0" algn="l">
              <a:spcBef>
                <a:spcPts val="1200"/>
              </a:spcBef>
              <a:spcAft>
                <a:spcPts val="0"/>
              </a:spcAft>
              <a:buNone/>
            </a:pPr>
            <a:r>
              <a:rPr lang="en"/>
              <a:t>Heat Map</a:t>
            </a:r>
            <a:endParaRPr/>
          </a:p>
          <a:p>
            <a:pPr indent="0" lvl="0" marL="0" rtl="0" algn="l">
              <a:spcBef>
                <a:spcPts val="1200"/>
              </a:spcBef>
              <a:spcAft>
                <a:spcPts val="0"/>
              </a:spcAft>
              <a:buNone/>
            </a:pPr>
            <a:r>
              <a:rPr lang="en"/>
              <a:t>Harris Corner Detection</a:t>
            </a:r>
            <a:endParaRPr/>
          </a:p>
          <a:p>
            <a:pPr indent="0" lvl="0" marL="0" rtl="0" algn="l">
              <a:spcBef>
                <a:spcPts val="1200"/>
              </a:spcBef>
              <a:spcAft>
                <a:spcPts val="0"/>
              </a:spcAft>
              <a:buClr>
                <a:schemeClr val="dk1"/>
              </a:buClr>
              <a:buSzPct val="61111"/>
              <a:buFont typeface="Arial"/>
              <a:buNone/>
            </a:pPr>
            <a:r>
              <a:rPr lang="en"/>
              <a:t>VeriFinger</a:t>
            </a:r>
            <a:endParaRPr/>
          </a:p>
          <a:p>
            <a:pPr indent="0" lvl="0" marL="0" rtl="0" algn="l">
              <a:spcBef>
                <a:spcPts val="1200"/>
              </a:spcBef>
              <a:spcAft>
                <a:spcPts val="0"/>
              </a:spcAft>
              <a:buNone/>
            </a:pPr>
            <a:r>
              <a:rPr lang="en"/>
              <a:t>Frequency spectrum</a:t>
            </a:r>
            <a:endParaRPr/>
          </a:p>
          <a:p>
            <a:pPr indent="0" lvl="0" marL="0" rtl="0" algn="l">
              <a:spcBef>
                <a:spcPts val="1200"/>
              </a:spcBef>
              <a:spcAft>
                <a:spcPts val="0"/>
              </a:spcAft>
              <a:buNone/>
            </a:pPr>
            <a:r>
              <a:rPr lang="en"/>
              <a:t>Security</a:t>
            </a:r>
            <a:endParaRPr/>
          </a:p>
          <a:p>
            <a:pPr indent="0" lvl="0" marL="0" rtl="0" algn="l">
              <a:spcBef>
                <a:spcPts val="1200"/>
              </a:spcBef>
              <a:spcAft>
                <a:spcPts val="1200"/>
              </a:spcAft>
              <a:buNone/>
            </a:pPr>
            <a:r>
              <a:rPr lang="en"/>
              <a:t>Anguli MSVC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Cycle-GANs</a:t>
            </a:r>
            <a:endParaRPr/>
          </a:p>
        </p:txBody>
      </p:sp>
      <p:sp>
        <p:nvSpPr>
          <p:cNvPr id="91" name="Google Shape;91;p19"/>
          <p:cNvSpPr txBox="1"/>
          <p:nvPr>
            <p:ph idx="1" type="body"/>
          </p:nvPr>
        </p:nvSpPr>
        <p:spPr>
          <a:xfrm>
            <a:off x="311700" y="1297800"/>
            <a:ext cx="4260300" cy="2852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Two neural net architectures work simultaneously. </a:t>
            </a:r>
            <a:endParaRPr/>
          </a:p>
          <a:p>
            <a:pPr indent="0" lvl="0" marL="0" rtl="0" algn="l">
              <a:spcBef>
                <a:spcPts val="1200"/>
              </a:spcBef>
              <a:spcAft>
                <a:spcPts val="0"/>
              </a:spcAft>
              <a:buNone/>
            </a:pPr>
            <a:r>
              <a:rPr lang="en"/>
              <a:t>One(generator G) creates fake image, another(discriminator D) differentiates fake image from real image.</a:t>
            </a:r>
            <a:endParaRPr/>
          </a:p>
          <a:p>
            <a:pPr indent="0" lvl="0" marL="0" rtl="0" algn="l">
              <a:spcBef>
                <a:spcPts val="1200"/>
              </a:spcBef>
              <a:spcAft>
                <a:spcPts val="0"/>
              </a:spcAft>
              <a:buNone/>
            </a:pPr>
            <a:r>
              <a:rPr lang="en"/>
              <a:t>The generator try maximizing the probability of making the discriminator mistakes its inputs as real.</a:t>
            </a:r>
            <a:endParaRPr/>
          </a:p>
          <a:p>
            <a:pPr indent="0" lvl="0" marL="0" rtl="0" algn="l">
              <a:spcBef>
                <a:spcPts val="1200"/>
              </a:spcBef>
              <a:spcAft>
                <a:spcPts val="1200"/>
              </a:spcAft>
              <a:buNone/>
            </a:pPr>
            <a:r>
              <a:t/>
            </a:r>
            <a:endParaRPr/>
          </a:p>
        </p:txBody>
      </p:sp>
      <p:pic>
        <p:nvPicPr>
          <p:cNvPr id="92" name="Google Shape;92;p19"/>
          <p:cNvPicPr preferRelativeResize="0"/>
          <p:nvPr/>
        </p:nvPicPr>
        <p:blipFill>
          <a:blip r:embed="rId3">
            <a:alphaModFix/>
          </a:blip>
          <a:stretch>
            <a:fillRect/>
          </a:stretch>
        </p:blipFill>
        <p:spPr>
          <a:xfrm>
            <a:off x="4572000" y="1301800"/>
            <a:ext cx="4460324" cy="384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idx="1" type="body"/>
          </p:nvPr>
        </p:nvSpPr>
        <p:spPr>
          <a:xfrm>
            <a:off x="311700" y="127350"/>
            <a:ext cx="8520600" cy="200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Image-to-image translation</a:t>
            </a:r>
            <a:r>
              <a:rPr lang="en"/>
              <a:t> is the task of transforming an image from one domain (e.g., images of zebras), to another (e.g., images of horses)</a:t>
            </a:r>
            <a:endParaRPr/>
          </a:p>
          <a:p>
            <a:pPr indent="0" lvl="0" marL="0" rtl="0" algn="l">
              <a:spcBef>
                <a:spcPts val="1600"/>
              </a:spcBef>
              <a:spcAft>
                <a:spcPts val="0"/>
              </a:spcAft>
              <a:buNone/>
            </a:pPr>
            <a:r>
              <a:rPr lang="en"/>
              <a:t>We use unpaired dataset to train cycleGANs</a:t>
            </a:r>
            <a:endParaRPr/>
          </a:p>
          <a:p>
            <a:pPr indent="0" lvl="0" marL="0" rtl="0" algn="l">
              <a:spcBef>
                <a:spcPts val="1600"/>
              </a:spcBef>
              <a:spcAft>
                <a:spcPts val="1600"/>
              </a:spcAft>
              <a:buNone/>
            </a:pPr>
            <a:r>
              <a:rPr lang="en"/>
              <a:t>No need of paired images</a:t>
            </a:r>
            <a:endParaRPr/>
          </a:p>
        </p:txBody>
      </p:sp>
      <p:pic>
        <p:nvPicPr>
          <p:cNvPr id="98" name="Google Shape;98;p20"/>
          <p:cNvPicPr preferRelativeResize="0"/>
          <p:nvPr/>
        </p:nvPicPr>
        <p:blipFill>
          <a:blip r:embed="rId3">
            <a:alphaModFix/>
          </a:blip>
          <a:stretch>
            <a:fillRect/>
          </a:stretch>
        </p:blipFill>
        <p:spPr>
          <a:xfrm>
            <a:off x="173775" y="2229550"/>
            <a:ext cx="4712551" cy="2272925"/>
          </a:xfrm>
          <a:prstGeom prst="rect">
            <a:avLst/>
          </a:prstGeom>
          <a:noFill/>
          <a:ln>
            <a:noFill/>
          </a:ln>
        </p:spPr>
      </p:pic>
      <p:pic>
        <p:nvPicPr>
          <p:cNvPr id="99" name="Google Shape;99;p20"/>
          <p:cNvPicPr preferRelativeResize="0"/>
          <p:nvPr/>
        </p:nvPicPr>
        <p:blipFill>
          <a:blip r:embed="rId4">
            <a:alphaModFix/>
          </a:blip>
          <a:stretch>
            <a:fillRect/>
          </a:stretch>
        </p:blipFill>
        <p:spPr>
          <a:xfrm>
            <a:off x="5209743" y="2229547"/>
            <a:ext cx="3726106" cy="227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pic>
        <p:nvPicPr>
          <p:cNvPr id="105" name="Google Shape;105;p21"/>
          <p:cNvPicPr preferRelativeResize="0"/>
          <p:nvPr/>
        </p:nvPicPr>
        <p:blipFill>
          <a:blip r:embed="rId3">
            <a:alphaModFix/>
          </a:blip>
          <a:stretch>
            <a:fillRect/>
          </a:stretch>
        </p:blipFill>
        <p:spPr>
          <a:xfrm>
            <a:off x="218175" y="1017725"/>
            <a:ext cx="8454174" cy="387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